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304" r:id="rId4"/>
    <p:sldId id="307" r:id="rId5"/>
    <p:sldId id="306" r:id="rId6"/>
    <p:sldId id="308" r:id="rId7"/>
    <p:sldId id="310" r:id="rId8"/>
    <p:sldId id="309" r:id="rId9"/>
    <p:sldId id="305" r:id="rId10"/>
    <p:sldId id="289" r:id="rId11"/>
    <p:sldId id="290" r:id="rId12"/>
    <p:sldId id="291" r:id="rId13"/>
    <p:sldId id="293" r:id="rId14"/>
    <p:sldId id="292" r:id="rId15"/>
    <p:sldId id="294" r:id="rId16"/>
    <p:sldId id="295" r:id="rId17"/>
    <p:sldId id="274" r:id="rId18"/>
    <p:sldId id="296" r:id="rId19"/>
    <p:sldId id="297" r:id="rId20"/>
    <p:sldId id="298" r:id="rId21"/>
    <p:sldId id="317" r:id="rId22"/>
    <p:sldId id="318" r:id="rId23"/>
    <p:sldId id="299" r:id="rId24"/>
    <p:sldId id="300" r:id="rId25"/>
    <p:sldId id="302" r:id="rId26"/>
    <p:sldId id="313" r:id="rId27"/>
    <p:sldId id="314" r:id="rId28"/>
    <p:sldId id="315" r:id="rId29"/>
    <p:sldId id="316" r:id="rId30"/>
    <p:sldId id="269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69A"/>
    <a:srgbClr val="3676B0"/>
    <a:srgbClr val="6CC7BD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8" autoAdjust="0"/>
  </p:normalViewPr>
  <p:slideViewPr>
    <p:cSldViewPr snapToGrid="0">
      <p:cViewPr varScale="1">
        <p:scale>
          <a:sx n="102" d="100"/>
          <a:sy n="102" d="100"/>
        </p:scale>
        <p:origin x="1500" y="114"/>
      </p:cViewPr>
      <p:guideLst/>
    </p:cSldViewPr>
  </p:slideViewPr>
  <p:outlineViewPr>
    <p:cViewPr>
      <p:scale>
        <a:sx n="33" d="100"/>
        <a:sy n="33" d="100"/>
      </p:scale>
      <p:origin x="0" y="-240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92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691F2-E336-431A-9361-2C41DBFEC0B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A3BED7C-F89C-44F0-84FE-F6D17BF93594}">
      <dgm:prSet phldrT="[文字]" custT="1"/>
      <dgm:spPr/>
      <dgm:t>
        <a:bodyPr/>
        <a:lstStyle/>
        <a:p>
          <a:r>
            <a:rPr lang="zh-TW" altLang="en-US" sz="2000" u="none" dirty="0" smtClean="0"/>
            <a:t>網站支援</a:t>
          </a:r>
          <a:endParaRPr lang="en-US" altLang="zh-TW" sz="2000" u="none" dirty="0" smtClean="0"/>
        </a:p>
        <a:p>
          <a:r>
            <a:rPr lang="zh-TW" altLang="en-US" sz="2000" u="none" dirty="0" smtClean="0"/>
            <a:t>行動閱覽模式</a:t>
          </a:r>
          <a:endParaRPr lang="zh-TW" altLang="en-US" sz="2000" u="none" dirty="0"/>
        </a:p>
      </dgm:t>
    </dgm:pt>
    <dgm:pt modelId="{CD92A8CD-812E-49B6-8D26-18664A8B74A5}" type="parTrans" cxnId="{36755F29-A279-4FD1-BBC5-E89D3B691615}">
      <dgm:prSet/>
      <dgm:spPr/>
      <dgm:t>
        <a:bodyPr/>
        <a:lstStyle/>
        <a:p>
          <a:endParaRPr lang="zh-TW" altLang="en-US"/>
        </a:p>
      </dgm:t>
    </dgm:pt>
    <dgm:pt modelId="{243155B9-070B-4FBC-8752-05D224D953B2}" type="sibTrans" cxnId="{36755F29-A279-4FD1-BBC5-E89D3B691615}">
      <dgm:prSet/>
      <dgm:spPr/>
      <dgm:t>
        <a:bodyPr/>
        <a:lstStyle/>
        <a:p>
          <a:endParaRPr lang="zh-TW" altLang="en-US"/>
        </a:p>
      </dgm:t>
    </dgm:pt>
    <dgm:pt modelId="{62B05120-DBE3-4339-8757-55C6ABF855CF}">
      <dgm:prSet custT="1"/>
      <dgm:spPr/>
      <dgm:t>
        <a:bodyPr/>
        <a:lstStyle/>
        <a:p>
          <a:r>
            <a:rPr lang="zh-TW" altLang="en-US" sz="2000" dirty="0" smtClean="0"/>
            <a:t>課程、活動</a:t>
          </a:r>
          <a:endParaRPr lang="en-US" altLang="zh-TW" sz="2000" dirty="0" smtClean="0"/>
        </a:p>
        <a:p>
          <a:r>
            <a:rPr lang="zh-TW" altLang="en-US" sz="2000" dirty="0" smtClean="0"/>
            <a:t>資訊便利</a:t>
          </a:r>
          <a:endParaRPr lang="en-US" altLang="zh-TW" sz="2000" dirty="0"/>
        </a:p>
      </dgm:t>
    </dgm:pt>
    <dgm:pt modelId="{6B04FE28-9FA9-40CE-8A25-0B4DB3F0C4EA}" type="parTrans" cxnId="{B036B177-D242-4951-B1BF-63B340E6FF99}">
      <dgm:prSet/>
      <dgm:spPr/>
      <dgm:t>
        <a:bodyPr/>
        <a:lstStyle/>
        <a:p>
          <a:endParaRPr lang="zh-TW" altLang="en-US"/>
        </a:p>
      </dgm:t>
    </dgm:pt>
    <dgm:pt modelId="{F5CF31A5-6EAE-4D58-B832-6539A095E76B}" type="sibTrans" cxnId="{B036B177-D242-4951-B1BF-63B340E6FF99}">
      <dgm:prSet/>
      <dgm:spPr/>
      <dgm:t>
        <a:bodyPr/>
        <a:lstStyle/>
        <a:p>
          <a:endParaRPr lang="zh-TW" altLang="en-US"/>
        </a:p>
      </dgm:t>
    </dgm:pt>
    <dgm:pt modelId="{ABB71A5F-2513-4F1B-8190-AD5CC2954645}">
      <dgm:prSet custT="1"/>
      <dgm:spPr/>
      <dgm:t>
        <a:bodyPr/>
        <a:lstStyle/>
        <a:p>
          <a:pPr algn="r"/>
          <a:r>
            <a:rPr lang="zh-TW" altLang="en-US" sz="2000" dirty="0" smtClean="0"/>
            <a:t>課程學習</a:t>
          </a:r>
          <a:endParaRPr lang="en-US" altLang="zh-TW" sz="2000" dirty="0" smtClean="0"/>
        </a:p>
        <a:p>
          <a:pPr algn="r"/>
          <a:r>
            <a:rPr lang="zh-TW" altLang="en-US" sz="2000" dirty="0" smtClean="0"/>
            <a:t>的支援</a:t>
          </a:r>
          <a:endParaRPr lang="zh-TW" altLang="en-US" sz="2000" dirty="0"/>
        </a:p>
      </dgm:t>
    </dgm:pt>
    <dgm:pt modelId="{0C60422A-35E8-4A9D-AD96-1DFA22FEBAEE}" type="parTrans" cxnId="{1DC7789A-1C49-4420-BFD5-537FC4692EE3}">
      <dgm:prSet/>
      <dgm:spPr/>
      <dgm:t>
        <a:bodyPr/>
        <a:lstStyle/>
        <a:p>
          <a:endParaRPr lang="zh-TW" altLang="en-US"/>
        </a:p>
      </dgm:t>
    </dgm:pt>
    <dgm:pt modelId="{054C3D12-98B9-4050-9A47-95ACFD367755}" type="sibTrans" cxnId="{1DC7789A-1C49-4420-BFD5-537FC4692EE3}">
      <dgm:prSet/>
      <dgm:spPr/>
      <dgm:t>
        <a:bodyPr/>
        <a:lstStyle/>
        <a:p>
          <a:endParaRPr lang="zh-TW" altLang="en-US"/>
        </a:p>
      </dgm:t>
    </dgm:pt>
    <dgm:pt modelId="{FB4CD98F-A558-4352-9077-262AE52562FB}">
      <dgm:prSet custT="1"/>
      <dgm:spPr/>
      <dgm:t>
        <a:bodyPr/>
        <a:lstStyle/>
        <a:p>
          <a:r>
            <a:rPr lang="zh-TW" altLang="en-US" sz="2000" dirty="0" smtClean="0"/>
            <a:t>自主學習資源</a:t>
          </a:r>
          <a:endParaRPr lang="en-US" altLang="zh-TW" sz="2000" dirty="0" smtClean="0"/>
        </a:p>
      </dgm:t>
    </dgm:pt>
    <dgm:pt modelId="{B7DDF0C8-D5C6-46FB-A79B-4BE8152B7333}" type="parTrans" cxnId="{66E103F9-A2EE-4D84-8C3C-69DBC455C8D6}">
      <dgm:prSet/>
      <dgm:spPr/>
      <dgm:t>
        <a:bodyPr/>
        <a:lstStyle/>
        <a:p>
          <a:endParaRPr lang="zh-TW" altLang="en-US"/>
        </a:p>
      </dgm:t>
    </dgm:pt>
    <dgm:pt modelId="{C2E86BBC-18B1-4D7F-9A61-AC7929676370}" type="sibTrans" cxnId="{66E103F9-A2EE-4D84-8C3C-69DBC455C8D6}">
      <dgm:prSet/>
      <dgm:spPr/>
      <dgm:t>
        <a:bodyPr/>
        <a:lstStyle/>
        <a:p>
          <a:endParaRPr lang="zh-TW" altLang="en-US"/>
        </a:p>
      </dgm:t>
    </dgm:pt>
    <dgm:pt modelId="{B99B3470-89A9-49C3-BC34-88AF2EA779D0}">
      <dgm:prSet custT="1"/>
      <dgm:spPr/>
      <dgm:t>
        <a:bodyPr/>
        <a:lstStyle/>
        <a:p>
          <a:r>
            <a:rPr lang="zh-TW" altLang="en-US" sz="2000" dirty="0" smtClean="0"/>
            <a:t>影音學習平台</a:t>
          </a:r>
          <a:endParaRPr lang="zh-TW" altLang="en-US" sz="2000" dirty="0"/>
        </a:p>
      </dgm:t>
    </dgm:pt>
    <dgm:pt modelId="{29C24319-A714-4316-B40A-3EA003C0979D}" type="parTrans" cxnId="{C5BF0F32-EE0A-42F9-A19C-0CDD427945DA}">
      <dgm:prSet/>
      <dgm:spPr/>
      <dgm:t>
        <a:bodyPr/>
        <a:lstStyle/>
        <a:p>
          <a:endParaRPr lang="zh-TW" altLang="en-US"/>
        </a:p>
      </dgm:t>
    </dgm:pt>
    <dgm:pt modelId="{CF00D4CE-60EE-4B08-8B13-B604297DD1C8}" type="sibTrans" cxnId="{C5BF0F32-EE0A-42F9-A19C-0CDD427945DA}">
      <dgm:prSet/>
      <dgm:spPr/>
      <dgm:t>
        <a:bodyPr/>
        <a:lstStyle/>
        <a:p>
          <a:endParaRPr lang="zh-TW" altLang="en-US"/>
        </a:p>
      </dgm:t>
    </dgm:pt>
    <dgm:pt modelId="{F8BF401C-82CC-4156-943B-1A39F3456B96}">
      <dgm:prSet custT="1"/>
      <dgm:spPr/>
      <dgm:t>
        <a:bodyPr/>
        <a:lstStyle/>
        <a:p>
          <a:r>
            <a:rPr lang="zh-TW" altLang="en-US" sz="2000" dirty="0" smtClean="0"/>
            <a:t>行政支援</a:t>
          </a:r>
          <a:endParaRPr lang="zh-TW" altLang="en-US" sz="2000" dirty="0"/>
        </a:p>
      </dgm:t>
    </dgm:pt>
    <dgm:pt modelId="{64ADD591-DD6B-4311-8EA4-8C6B88FF9007}" type="parTrans" cxnId="{08457D71-A959-4845-9BB6-6F34F7F56888}">
      <dgm:prSet/>
      <dgm:spPr/>
      <dgm:t>
        <a:bodyPr/>
        <a:lstStyle/>
        <a:p>
          <a:endParaRPr lang="zh-TW" altLang="en-US"/>
        </a:p>
      </dgm:t>
    </dgm:pt>
    <dgm:pt modelId="{B703C774-991C-46BC-A19E-657B1FC72995}" type="sibTrans" cxnId="{08457D71-A959-4845-9BB6-6F34F7F56888}">
      <dgm:prSet/>
      <dgm:spPr/>
      <dgm:t>
        <a:bodyPr/>
        <a:lstStyle/>
        <a:p>
          <a:endParaRPr lang="zh-TW" altLang="en-US"/>
        </a:p>
      </dgm:t>
    </dgm:pt>
    <dgm:pt modelId="{87335BBA-6D61-4D0B-BEAA-BC4CED719297}" type="pres">
      <dgm:prSet presAssocID="{4CB691F2-E336-431A-9361-2C41DBFEC0B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zh-TW" altLang="en-US"/>
        </a:p>
      </dgm:t>
    </dgm:pt>
    <dgm:pt modelId="{879DE6FE-7925-43B3-B3BD-08B245117968}" type="pres">
      <dgm:prSet presAssocID="{4CB691F2-E336-431A-9361-2C41DBFEC0B7}" presName="arrowNode" presStyleLbl="node1" presStyleIdx="0" presStyleCn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zh-TW" altLang="en-US"/>
        </a:p>
      </dgm:t>
    </dgm:pt>
    <dgm:pt modelId="{21CCEA65-F14A-4007-B358-8A61E605D881}" type="pres">
      <dgm:prSet presAssocID="{EA3BED7C-F89C-44F0-84FE-F6D17BF93594}" presName="txNode1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C3AA6F-8408-478F-801F-8C135BA63259}" type="pres">
      <dgm:prSet presAssocID="{62B05120-DBE3-4339-8757-55C6ABF855CF}" presName="txNode2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88A2CE-5D7C-47B5-A9DD-AD99F95AC5E4}" type="pres">
      <dgm:prSet presAssocID="{F5CF31A5-6EAE-4D58-B832-6539A095E76B}" presName="dotNode2" presStyleCnt="0"/>
      <dgm:spPr/>
    </dgm:pt>
    <dgm:pt modelId="{AB4F9523-309A-4439-8FF4-BF0C6CCB4E05}" type="pres">
      <dgm:prSet presAssocID="{F5CF31A5-6EAE-4D58-B832-6539A095E76B}" presName="dotRepeatNode" presStyleLbl="fgShp" presStyleIdx="0" presStyleCnt="4"/>
      <dgm:spPr/>
      <dgm:t>
        <a:bodyPr/>
        <a:lstStyle/>
        <a:p>
          <a:endParaRPr lang="zh-TW" altLang="en-US"/>
        </a:p>
      </dgm:t>
    </dgm:pt>
    <dgm:pt modelId="{14F7C8C3-15C8-4A26-BB6E-F7529455964A}" type="pres">
      <dgm:prSet presAssocID="{ABB71A5F-2513-4F1B-8190-AD5CC2954645}" presName="txNode3" presStyleLbl="revTx" presStyleIdx="2" presStyleCnt="6" custScaleX="60688" custLinFactNeighborX="3257" custLinFactNeighborY="155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7BEBCB-7C45-4DF8-940A-710003E64928}" type="pres">
      <dgm:prSet presAssocID="{054C3D12-98B9-4050-9A47-95ACFD367755}" presName="dotNode3" presStyleCnt="0"/>
      <dgm:spPr/>
    </dgm:pt>
    <dgm:pt modelId="{A37163AD-92BD-466B-AC27-0CE2DDD1A900}" type="pres">
      <dgm:prSet presAssocID="{054C3D12-98B9-4050-9A47-95ACFD367755}" presName="dotRepeatNode" presStyleLbl="fgShp" presStyleIdx="1" presStyleCnt="4"/>
      <dgm:spPr/>
      <dgm:t>
        <a:bodyPr/>
        <a:lstStyle/>
        <a:p>
          <a:endParaRPr lang="zh-TW" altLang="en-US"/>
        </a:p>
      </dgm:t>
    </dgm:pt>
    <dgm:pt modelId="{F6F34C69-3F6B-4C2F-8465-0C322A938615}" type="pres">
      <dgm:prSet presAssocID="{FB4CD98F-A558-4352-9077-262AE52562FB}" presName="txNode4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9B31D0-9620-416E-8E52-33F62201BFA5}" type="pres">
      <dgm:prSet presAssocID="{C2E86BBC-18B1-4D7F-9A61-AC7929676370}" presName="dotNode4" presStyleCnt="0"/>
      <dgm:spPr/>
    </dgm:pt>
    <dgm:pt modelId="{1C469EB0-553D-4662-A8EB-454D8056D3F2}" type="pres">
      <dgm:prSet presAssocID="{C2E86BBC-18B1-4D7F-9A61-AC7929676370}" presName="dotRepeatNode" presStyleLbl="fgShp" presStyleIdx="2" presStyleCnt="4"/>
      <dgm:spPr/>
      <dgm:t>
        <a:bodyPr/>
        <a:lstStyle/>
        <a:p>
          <a:endParaRPr lang="zh-TW" altLang="en-US"/>
        </a:p>
      </dgm:t>
    </dgm:pt>
    <dgm:pt modelId="{E549311D-F245-43FE-9A09-A3C46ED0DB13}" type="pres">
      <dgm:prSet presAssocID="{B99B3470-89A9-49C3-BC34-88AF2EA779D0}" presName="txNode5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069B47-9367-4E01-B212-6B0A40EA842B}" type="pres">
      <dgm:prSet presAssocID="{CF00D4CE-60EE-4B08-8B13-B604297DD1C8}" presName="dotNode5" presStyleCnt="0"/>
      <dgm:spPr/>
    </dgm:pt>
    <dgm:pt modelId="{2F7309B7-FF7C-4624-8AAC-49D1D9EDF139}" type="pres">
      <dgm:prSet presAssocID="{CF00D4CE-60EE-4B08-8B13-B604297DD1C8}" presName="dotRepeatNode" presStyleLbl="fgShp" presStyleIdx="3" presStyleCnt="4"/>
      <dgm:spPr/>
      <dgm:t>
        <a:bodyPr/>
        <a:lstStyle/>
        <a:p>
          <a:endParaRPr lang="zh-TW" altLang="en-US"/>
        </a:p>
      </dgm:t>
    </dgm:pt>
    <dgm:pt modelId="{3CF7AF8C-8A44-41D2-B38D-B7DF0134DEF4}" type="pres">
      <dgm:prSet presAssocID="{F8BF401C-82CC-4156-943B-1A39F3456B96}" presName="txNode6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44C9593-2D65-4FF9-9C23-9598C4E92512}" type="presOf" srcId="{ABB71A5F-2513-4F1B-8190-AD5CC2954645}" destId="{14F7C8C3-15C8-4A26-BB6E-F7529455964A}" srcOrd="0" destOrd="0" presId="urn:microsoft.com/office/officeart/2009/3/layout/DescendingProcess"/>
    <dgm:cxn modelId="{1AA9FCFF-6803-40C4-981C-F762F063ED55}" type="presOf" srcId="{62B05120-DBE3-4339-8757-55C6ABF855CF}" destId="{7EC3AA6F-8408-478F-801F-8C135BA63259}" srcOrd="0" destOrd="0" presId="urn:microsoft.com/office/officeart/2009/3/layout/DescendingProcess"/>
    <dgm:cxn modelId="{1DC7789A-1C49-4420-BFD5-537FC4692EE3}" srcId="{4CB691F2-E336-431A-9361-2C41DBFEC0B7}" destId="{ABB71A5F-2513-4F1B-8190-AD5CC2954645}" srcOrd="2" destOrd="0" parTransId="{0C60422A-35E8-4A9D-AD96-1DFA22FEBAEE}" sibTransId="{054C3D12-98B9-4050-9A47-95ACFD367755}"/>
    <dgm:cxn modelId="{11297C8C-8374-49FF-90AB-9BDAD538323F}" type="presOf" srcId="{054C3D12-98B9-4050-9A47-95ACFD367755}" destId="{A37163AD-92BD-466B-AC27-0CE2DDD1A900}" srcOrd="0" destOrd="0" presId="urn:microsoft.com/office/officeart/2009/3/layout/DescendingProcess"/>
    <dgm:cxn modelId="{E4770927-E633-4BED-8315-59F1FF55EC80}" type="presOf" srcId="{F5CF31A5-6EAE-4D58-B832-6539A095E76B}" destId="{AB4F9523-309A-4439-8FF4-BF0C6CCB4E05}" srcOrd="0" destOrd="0" presId="urn:microsoft.com/office/officeart/2009/3/layout/DescendingProcess"/>
    <dgm:cxn modelId="{E9B4BFA0-B65E-4F7D-AAAD-B429B034850D}" type="presOf" srcId="{B99B3470-89A9-49C3-BC34-88AF2EA779D0}" destId="{E549311D-F245-43FE-9A09-A3C46ED0DB13}" srcOrd="0" destOrd="0" presId="urn:microsoft.com/office/officeart/2009/3/layout/DescendingProcess"/>
    <dgm:cxn modelId="{C1900D94-8F58-4F5C-9519-B623E8E682F6}" type="presOf" srcId="{CF00D4CE-60EE-4B08-8B13-B604297DD1C8}" destId="{2F7309B7-FF7C-4624-8AAC-49D1D9EDF139}" srcOrd="0" destOrd="0" presId="urn:microsoft.com/office/officeart/2009/3/layout/DescendingProcess"/>
    <dgm:cxn modelId="{36755F29-A279-4FD1-BBC5-E89D3B691615}" srcId="{4CB691F2-E336-431A-9361-2C41DBFEC0B7}" destId="{EA3BED7C-F89C-44F0-84FE-F6D17BF93594}" srcOrd="0" destOrd="0" parTransId="{CD92A8CD-812E-49B6-8D26-18664A8B74A5}" sibTransId="{243155B9-070B-4FBC-8752-05D224D953B2}"/>
    <dgm:cxn modelId="{58F1F621-E5FC-465B-85C6-88B85649F928}" type="presOf" srcId="{C2E86BBC-18B1-4D7F-9A61-AC7929676370}" destId="{1C469EB0-553D-4662-A8EB-454D8056D3F2}" srcOrd="0" destOrd="0" presId="urn:microsoft.com/office/officeart/2009/3/layout/DescendingProcess"/>
    <dgm:cxn modelId="{FC02B296-1D67-43EB-840F-FF4D94591C15}" type="presOf" srcId="{FB4CD98F-A558-4352-9077-262AE52562FB}" destId="{F6F34C69-3F6B-4C2F-8465-0C322A938615}" srcOrd="0" destOrd="0" presId="urn:microsoft.com/office/officeart/2009/3/layout/DescendingProcess"/>
    <dgm:cxn modelId="{386C8EC1-84B3-4493-B51C-AE2EF24412CF}" type="presOf" srcId="{EA3BED7C-F89C-44F0-84FE-F6D17BF93594}" destId="{21CCEA65-F14A-4007-B358-8A61E605D881}" srcOrd="0" destOrd="0" presId="urn:microsoft.com/office/officeart/2009/3/layout/DescendingProcess"/>
    <dgm:cxn modelId="{C5BF0F32-EE0A-42F9-A19C-0CDD427945DA}" srcId="{4CB691F2-E336-431A-9361-2C41DBFEC0B7}" destId="{B99B3470-89A9-49C3-BC34-88AF2EA779D0}" srcOrd="4" destOrd="0" parTransId="{29C24319-A714-4316-B40A-3EA003C0979D}" sibTransId="{CF00D4CE-60EE-4B08-8B13-B604297DD1C8}"/>
    <dgm:cxn modelId="{66E103F9-A2EE-4D84-8C3C-69DBC455C8D6}" srcId="{4CB691F2-E336-431A-9361-2C41DBFEC0B7}" destId="{FB4CD98F-A558-4352-9077-262AE52562FB}" srcOrd="3" destOrd="0" parTransId="{B7DDF0C8-D5C6-46FB-A79B-4BE8152B7333}" sibTransId="{C2E86BBC-18B1-4D7F-9A61-AC7929676370}"/>
    <dgm:cxn modelId="{CE7C14E5-4748-4298-AB16-3D84FB5C91FE}" type="presOf" srcId="{F8BF401C-82CC-4156-943B-1A39F3456B96}" destId="{3CF7AF8C-8A44-41D2-B38D-B7DF0134DEF4}" srcOrd="0" destOrd="0" presId="urn:microsoft.com/office/officeart/2009/3/layout/DescendingProcess"/>
    <dgm:cxn modelId="{D535E3AA-C657-4AF7-AA7F-25714BA248B5}" type="presOf" srcId="{4CB691F2-E336-431A-9361-2C41DBFEC0B7}" destId="{87335BBA-6D61-4D0B-BEAA-BC4CED719297}" srcOrd="0" destOrd="0" presId="urn:microsoft.com/office/officeart/2009/3/layout/DescendingProcess"/>
    <dgm:cxn modelId="{08457D71-A959-4845-9BB6-6F34F7F56888}" srcId="{4CB691F2-E336-431A-9361-2C41DBFEC0B7}" destId="{F8BF401C-82CC-4156-943B-1A39F3456B96}" srcOrd="5" destOrd="0" parTransId="{64ADD591-DD6B-4311-8EA4-8C6B88FF9007}" sibTransId="{B703C774-991C-46BC-A19E-657B1FC72995}"/>
    <dgm:cxn modelId="{B036B177-D242-4951-B1BF-63B340E6FF99}" srcId="{4CB691F2-E336-431A-9361-2C41DBFEC0B7}" destId="{62B05120-DBE3-4339-8757-55C6ABF855CF}" srcOrd="1" destOrd="0" parTransId="{6B04FE28-9FA9-40CE-8A25-0B4DB3F0C4EA}" sibTransId="{F5CF31A5-6EAE-4D58-B832-6539A095E76B}"/>
    <dgm:cxn modelId="{7186C05F-0F5C-44CA-B673-21B4E6B23A93}" type="presParOf" srcId="{87335BBA-6D61-4D0B-BEAA-BC4CED719297}" destId="{879DE6FE-7925-43B3-B3BD-08B245117968}" srcOrd="0" destOrd="0" presId="urn:microsoft.com/office/officeart/2009/3/layout/DescendingProcess"/>
    <dgm:cxn modelId="{8C875BB0-BA49-456C-BD04-AC8B537278E0}" type="presParOf" srcId="{87335BBA-6D61-4D0B-BEAA-BC4CED719297}" destId="{21CCEA65-F14A-4007-B358-8A61E605D881}" srcOrd="1" destOrd="0" presId="urn:microsoft.com/office/officeart/2009/3/layout/DescendingProcess"/>
    <dgm:cxn modelId="{080033CC-C998-4A4D-8486-B07DB04DF8F3}" type="presParOf" srcId="{87335BBA-6D61-4D0B-BEAA-BC4CED719297}" destId="{7EC3AA6F-8408-478F-801F-8C135BA63259}" srcOrd="2" destOrd="0" presId="urn:microsoft.com/office/officeart/2009/3/layout/DescendingProcess"/>
    <dgm:cxn modelId="{7EBCB04C-A141-473C-B05A-C79DB1234EE6}" type="presParOf" srcId="{87335BBA-6D61-4D0B-BEAA-BC4CED719297}" destId="{3A88A2CE-5D7C-47B5-A9DD-AD99F95AC5E4}" srcOrd="3" destOrd="0" presId="urn:microsoft.com/office/officeart/2009/3/layout/DescendingProcess"/>
    <dgm:cxn modelId="{516C680C-C325-4A8A-8488-67069B97AE11}" type="presParOf" srcId="{3A88A2CE-5D7C-47B5-A9DD-AD99F95AC5E4}" destId="{AB4F9523-309A-4439-8FF4-BF0C6CCB4E05}" srcOrd="0" destOrd="0" presId="urn:microsoft.com/office/officeart/2009/3/layout/DescendingProcess"/>
    <dgm:cxn modelId="{AE39A501-4FC0-4738-B5F3-CC8398D874DF}" type="presParOf" srcId="{87335BBA-6D61-4D0B-BEAA-BC4CED719297}" destId="{14F7C8C3-15C8-4A26-BB6E-F7529455964A}" srcOrd="4" destOrd="0" presId="urn:microsoft.com/office/officeart/2009/3/layout/DescendingProcess"/>
    <dgm:cxn modelId="{1757EFB0-5B3F-44DB-B935-6BF443FE9509}" type="presParOf" srcId="{87335BBA-6D61-4D0B-BEAA-BC4CED719297}" destId="{517BEBCB-7C45-4DF8-940A-710003E64928}" srcOrd="5" destOrd="0" presId="urn:microsoft.com/office/officeart/2009/3/layout/DescendingProcess"/>
    <dgm:cxn modelId="{D5A6B3CB-5A50-4D9A-978F-51821AA022EE}" type="presParOf" srcId="{517BEBCB-7C45-4DF8-940A-710003E64928}" destId="{A37163AD-92BD-466B-AC27-0CE2DDD1A900}" srcOrd="0" destOrd="0" presId="urn:microsoft.com/office/officeart/2009/3/layout/DescendingProcess"/>
    <dgm:cxn modelId="{FFAAA60E-48CE-46F0-BE40-B206F31851AF}" type="presParOf" srcId="{87335BBA-6D61-4D0B-BEAA-BC4CED719297}" destId="{F6F34C69-3F6B-4C2F-8465-0C322A938615}" srcOrd="6" destOrd="0" presId="urn:microsoft.com/office/officeart/2009/3/layout/DescendingProcess"/>
    <dgm:cxn modelId="{98CC4B0E-6984-4F54-B8D9-78FC56026E71}" type="presParOf" srcId="{87335BBA-6D61-4D0B-BEAA-BC4CED719297}" destId="{279B31D0-9620-416E-8E52-33F62201BFA5}" srcOrd="7" destOrd="0" presId="urn:microsoft.com/office/officeart/2009/3/layout/DescendingProcess"/>
    <dgm:cxn modelId="{F0F7BE96-D5C5-4F65-BA1F-C5DE581BC128}" type="presParOf" srcId="{279B31D0-9620-416E-8E52-33F62201BFA5}" destId="{1C469EB0-553D-4662-A8EB-454D8056D3F2}" srcOrd="0" destOrd="0" presId="urn:microsoft.com/office/officeart/2009/3/layout/DescendingProcess"/>
    <dgm:cxn modelId="{D4F5F56D-F158-4E9F-A6CC-08CFC5BE8294}" type="presParOf" srcId="{87335BBA-6D61-4D0B-BEAA-BC4CED719297}" destId="{E549311D-F245-43FE-9A09-A3C46ED0DB13}" srcOrd="8" destOrd="0" presId="urn:microsoft.com/office/officeart/2009/3/layout/DescendingProcess"/>
    <dgm:cxn modelId="{1C1C20D7-786B-4F44-9E37-2603BC3A3D06}" type="presParOf" srcId="{87335BBA-6D61-4D0B-BEAA-BC4CED719297}" destId="{7C069B47-9367-4E01-B212-6B0A40EA842B}" srcOrd="9" destOrd="0" presId="urn:microsoft.com/office/officeart/2009/3/layout/DescendingProcess"/>
    <dgm:cxn modelId="{645A240E-7BD8-4BA4-85AA-92BEE52B8D9E}" type="presParOf" srcId="{7C069B47-9367-4E01-B212-6B0A40EA842B}" destId="{2F7309B7-FF7C-4624-8AAC-49D1D9EDF139}" srcOrd="0" destOrd="0" presId="urn:microsoft.com/office/officeart/2009/3/layout/DescendingProcess"/>
    <dgm:cxn modelId="{E2ED2374-E8D9-466A-84DB-F8B8BEDFEE8A}" type="presParOf" srcId="{87335BBA-6D61-4D0B-BEAA-BC4CED719297}" destId="{3CF7AF8C-8A44-41D2-B38D-B7DF0134DEF4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D174F-40F3-45BF-9D51-136E3B37C5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3CFF475-45E0-44AC-8570-3376E68E9A40}">
      <dgm:prSet phldrT="[文字]"/>
      <dgm:spPr/>
      <dgm:t>
        <a:bodyPr/>
        <a:lstStyle/>
        <a:p>
          <a:r>
            <a:rPr lang="zh-TW" altLang="en-US" b="1" dirty="0" smtClean="0"/>
            <a:t>先導驗證</a:t>
          </a:r>
          <a:endParaRPr lang="zh-TW" altLang="en-US" b="1" dirty="0"/>
        </a:p>
      </dgm:t>
    </dgm:pt>
    <dgm:pt modelId="{EA89DBBF-72CB-4D8D-9D4A-29129A72784D}" type="parTrans" cxnId="{4ECA1A16-AFA0-40D8-9570-A47987862895}">
      <dgm:prSet/>
      <dgm:spPr/>
      <dgm:t>
        <a:bodyPr/>
        <a:lstStyle/>
        <a:p>
          <a:endParaRPr lang="zh-TW" altLang="en-US"/>
        </a:p>
      </dgm:t>
    </dgm:pt>
    <dgm:pt modelId="{3B3D432F-D7CB-4008-B69F-0F03B748E7BF}" type="sibTrans" cxnId="{4ECA1A16-AFA0-40D8-9570-A47987862895}">
      <dgm:prSet/>
      <dgm:spPr/>
      <dgm:t>
        <a:bodyPr/>
        <a:lstStyle/>
        <a:p>
          <a:endParaRPr lang="zh-TW" altLang="en-US"/>
        </a:p>
      </dgm:t>
    </dgm:pt>
    <dgm:pt modelId="{F18D726E-2B66-451F-9A42-E829447D64C3}">
      <dgm:prSet phldrT="[文字]" custT="1"/>
      <dgm:spPr/>
      <dgm:t>
        <a:bodyPr/>
        <a:lstStyle/>
        <a:p>
          <a:r>
            <a:rPr lang="zh-TW" altLang="en-US" sz="1800" dirty="0" smtClean="0"/>
            <a:t>建置雲端公用電腦服務</a:t>
          </a:r>
          <a:endParaRPr lang="zh-TW" altLang="en-US" sz="1800" dirty="0"/>
        </a:p>
      </dgm:t>
    </dgm:pt>
    <dgm:pt modelId="{2D9FF957-A6C6-43BD-920E-42F54CBA8E99}" type="parTrans" cxnId="{3CCC3DBC-1427-4AD4-A890-9B3B38D90F0F}">
      <dgm:prSet/>
      <dgm:spPr/>
      <dgm:t>
        <a:bodyPr/>
        <a:lstStyle/>
        <a:p>
          <a:endParaRPr lang="zh-TW" altLang="en-US"/>
        </a:p>
      </dgm:t>
    </dgm:pt>
    <dgm:pt modelId="{08AEEA91-3298-4C77-A0BF-D6A42088EF76}" type="sibTrans" cxnId="{3CCC3DBC-1427-4AD4-A890-9B3B38D90F0F}">
      <dgm:prSet/>
      <dgm:spPr/>
      <dgm:t>
        <a:bodyPr/>
        <a:lstStyle/>
        <a:p>
          <a:endParaRPr lang="zh-TW" altLang="en-US"/>
        </a:p>
      </dgm:t>
    </dgm:pt>
    <dgm:pt modelId="{7B9AD1C3-1F56-4C91-9590-1CACEA2977F0}">
      <dgm:prSet phldrT="[文字]" custT="1"/>
      <dgm:spPr/>
      <dgm:t>
        <a:bodyPr/>
        <a:lstStyle/>
        <a:p>
          <a:r>
            <a:rPr lang="zh-TW" altLang="en-US" sz="1800" dirty="0" smtClean="0"/>
            <a:t>建置資訊服務儀表系統</a:t>
          </a:r>
          <a:endParaRPr lang="zh-TW" altLang="en-US" sz="1800" dirty="0"/>
        </a:p>
      </dgm:t>
    </dgm:pt>
    <dgm:pt modelId="{477A1BDE-4B74-45C9-9C51-779FB081C7FF}" type="parTrans" cxnId="{ACEE9850-56CD-4C75-8418-5FD28C252B04}">
      <dgm:prSet/>
      <dgm:spPr/>
      <dgm:t>
        <a:bodyPr/>
        <a:lstStyle/>
        <a:p>
          <a:endParaRPr lang="zh-TW" altLang="en-US"/>
        </a:p>
      </dgm:t>
    </dgm:pt>
    <dgm:pt modelId="{B23EB688-B746-47B3-9104-C39B83BAD4DF}" type="sibTrans" cxnId="{ACEE9850-56CD-4C75-8418-5FD28C252B04}">
      <dgm:prSet/>
      <dgm:spPr/>
      <dgm:t>
        <a:bodyPr/>
        <a:lstStyle/>
        <a:p>
          <a:endParaRPr lang="zh-TW" altLang="en-US"/>
        </a:p>
      </dgm:t>
    </dgm:pt>
    <dgm:pt modelId="{E2B1E7BB-2A7D-451A-88B0-F266EFDBFAC3}">
      <dgm:prSet phldrT="[文字]" custT="1"/>
      <dgm:spPr/>
      <dgm:t>
        <a:bodyPr/>
        <a:lstStyle/>
        <a:p>
          <a:r>
            <a:rPr lang="zh-TW" altLang="en-US" sz="1800" dirty="0" smtClean="0"/>
            <a:t>發展自動化軟體佈署與資源配置機制</a:t>
          </a:r>
          <a:endParaRPr lang="zh-TW" altLang="en-US" sz="1800" dirty="0"/>
        </a:p>
      </dgm:t>
    </dgm:pt>
    <dgm:pt modelId="{75FFCE29-3DC8-44AF-8862-962BAF644FC9}" type="parTrans" cxnId="{DE32E3E2-64BF-4AAA-8C32-7026FD8514F8}">
      <dgm:prSet/>
      <dgm:spPr/>
      <dgm:t>
        <a:bodyPr/>
        <a:lstStyle/>
        <a:p>
          <a:endParaRPr lang="zh-TW" altLang="en-US"/>
        </a:p>
      </dgm:t>
    </dgm:pt>
    <dgm:pt modelId="{CE74FDE3-AC1F-4726-A856-2C68800DB425}" type="sibTrans" cxnId="{DE32E3E2-64BF-4AAA-8C32-7026FD8514F8}">
      <dgm:prSet/>
      <dgm:spPr/>
      <dgm:t>
        <a:bodyPr/>
        <a:lstStyle/>
        <a:p>
          <a:endParaRPr lang="zh-TW" altLang="en-US"/>
        </a:p>
      </dgm:t>
    </dgm:pt>
    <dgm:pt modelId="{E5387724-C74A-4374-8279-574262C0DA92}">
      <dgm:prSet phldrT="[文字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altLang="en-US" b="1" dirty="0" smtClean="0"/>
            <a:t>擴大應用</a:t>
          </a:r>
          <a:endParaRPr lang="zh-TW" altLang="en-US" b="1" dirty="0"/>
        </a:p>
      </dgm:t>
    </dgm:pt>
    <dgm:pt modelId="{0FD1932D-61AB-4ADA-8B98-63E07C20210F}" type="parTrans" cxnId="{C2048F79-3E0D-4EAD-B2B9-7631E6B31AB6}">
      <dgm:prSet/>
      <dgm:spPr/>
      <dgm:t>
        <a:bodyPr/>
        <a:lstStyle/>
        <a:p>
          <a:endParaRPr lang="zh-TW" altLang="en-US"/>
        </a:p>
      </dgm:t>
    </dgm:pt>
    <dgm:pt modelId="{F281D029-79F8-439E-9738-E4B70C25EFBD}" type="sibTrans" cxnId="{C2048F79-3E0D-4EAD-B2B9-7631E6B31AB6}">
      <dgm:prSet/>
      <dgm:spPr/>
      <dgm:t>
        <a:bodyPr/>
        <a:lstStyle/>
        <a:p>
          <a:endParaRPr lang="zh-TW" altLang="en-US"/>
        </a:p>
      </dgm:t>
    </dgm:pt>
    <dgm:pt modelId="{7DE56BE7-0A49-464D-9B14-E22C482F1C10}">
      <dgm:prSet phldrT="[文字]"/>
      <dgm:spPr/>
      <dgm:t>
        <a:bodyPr/>
        <a:lstStyle/>
        <a:p>
          <a:r>
            <a:rPr lang="zh-TW" altLang="en-US" dirty="0" smtClean="0"/>
            <a:t>整合課業輔導系統，自動化建置對應的雲端電腦教室</a:t>
          </a:r>
          <a:endParaRPr lang="zh-TW" altLang="en-US" dirty="0"/>
        </a:p>
      </dgm:t>
    </dgm:pt>
    <dgm:pt modelId="{FD8D4447-DB5F-4F29-92E0-3ED54AC78091}" type="parTrans" cxnId="{A254BFE5-5760-418E-9ACA-2124B3A79A01}">
      <dgm:prSet/>
      <dgm:spPr/>
      <dgm:t>
        <a:bodyPr/>
        <a:lstStyle/>
        <a:p>
          <a:endParaRPr lang="zh-TW" altLang="en-US"/>
        </a:p>
      </dgm:t>
    </dgm:pt>
    <dgm:pt modelId="{8FA02163-C4E4-4429-9855-6AA219542151}" type="sibTrans" cxnId="{A254BFE5-5760-418E-9ACA-2124B3A79A01}">
      <dgm:prSet/>
      <dgm:spPr/>
      <dgm:t>
        <a:bodyPr/>
        <a:lstStyle/>
        <a:p>
          <a:endParaRPr lang="zh-TW" altLang="en-US"/>
        </a:p>
      </dgm:t>
    </dgm:pt>
    <dgm:pt modelId="{3CEFEADB-C58A-49B4-B483-F2F28335FCE5}">
      <dgm:prSet phldrT="[文字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zh-TW" altLang="en-US" b="1" dirty="0" smtClean="0"/>
            <a:t>未來擴充</a:t>
          </a:r>
          <a:endParaRPr lang="zh-TW" altLang="en-US" b="1" dirty="0"/>
        </a:p>
      </dgm:t>
    </dgm:pt>
    <dgm:pt modelId="{B2359048-97AA-49B5-8704-C830DA00101F}" type="parTrans" cxnId="{C8A11FF6-5806-48FD-AEB1-DE179BC9BB0A}">
      <dgm:prSet/>
      <dgm:spPr/>
      <dgm:t>
        <a:bodyPr/>
        <a:lstStyle/>
        <a:p>
          <a:endParaRPr lang="zh-TW" altLang="en-US"/>
        </a:p>
      </dgm:t>
    </dgm:pt>
    <dgm:pt modelId="{A4397E53-A7FC-48D9-852C-A1334ECDDB53}" type="sibTrans" cxnId="{C8A11FF6-5806-48FD-AEB1-DE179BC9BB0A}">
      <dgm:prSet/>
      <dgm:spPr/>
      <dgm:t>
        <a:bodyPr/>
        <a:lstStyle/>
        <a:p>
          <a:endParaRPr lang="zh-TW" altLang="en-US"/>
        </a:p>
      </dgm:t>
    </dgm:pt>
    <dgm:pt modelId="{0504DBBC-DBD3-453C-9D89-F6CFED5C35AC}">
      <dgm:prSet phldrT="[文字]"/>
      <dgm:spPr/>
      <dgm:t>
        <a:bodyPr/>
        <a:lstStyle/>
        <a:p>
          <a:r>
            <a:rPr lang="zh-TW" altLang="en-US" dirty="0" smtClean="0"/>
            <a:t>擴大建置，發展個人雲端電腦服務</a:t>
          </a:r>
          <a:endParaRPr lang="zh-TW" altLang="en-US" dirty="0"/>
        </a:p>
      </dgm:t>
    </dgm:pt>
    <dgm:pt modelId="{C6959219-51B8-4456-8DCE-C33D5106A019}" type="parTrans" cxnId="{91DB7B07-7BA1-44A1-BC86-CF506A7FFE98}">
      <dgm:prSet/>
      <dgm:spPr/>
      <dgm:t>
        <a:bodyPr/>
        <a:lstStyle/>
        <a:p>
          <a:endParaRPr lang="zh-TW" altLang="en-US"/>
        </a:p>
      </dgm:t>
    </dgm:pt>
    <dgm:pt modelId="{D52C92AB-63A6-4376-90A3-C140328325AF}" type="sibTrans" cxnId="{91DB7B07-7BA1-44A1-BC86-CF506A7FFE98}">
      <dgm:prSet/>
      <dgm:spPr/>
      <dgm:t>
        <a:bodyPr/>
        <a:lstStyle/>
        <a:p>
          <a:endParaRPr lang="zh-TW" altLang="en-US"/>
        </a:p>
      </dgm:t>
    </dgm:pt>
    <dgm:pt modelId="{84ED3A13-F961-49EC-A304-A8D52170D733}">
      <dgm:prSet phldrT="[文字]"/>
      <dgm:spPr/>
      <dgm:t>
        <a:bodyPr/>
        <a:lstStyle/>
        <a:p>
          <a:endParaRPr lang="zh-TW" altLang="en-US" dirty="0"/>
        </a:p>
      </dgm:t>
    </dgm:pt>
    <dgm:pt modelId="{CCA9052E-0943-4D2B-A0B4-9996B9E13A16}" type="parTrans" cxnId="{AF91E3A4-0C84-428C-A73F-A26E65AC3505}">
      <dgm:prSet/>
      <dgm:spPr/>
      <dgm:t>
        <a:bodyPr/>
        <a:lstStyle/>
        <a:p>
          <a:endParaRPr lang="zh-TW" altLang="en-US"/>
        </a:p>
      </dgm:t>
    </dgm:pt>
    <dgm:pt modelId="{84760ADE-A745-4776-A2B2-1BB21B20BC8E}" type="sibTrans" cxnId="{AF91E3A4-0C84-428C-A73F-A26E65AC3505}">
      <dgm:prSet/>
      <dgm:spPr/>
      <dgm:t>
        <a:bodyPr/>
        <a:lstStyle/>
        <a:p>
          <a:endParaRPr lang="zh-TW" altLang="en-US"/>
        </a:p>
      </dgm:t>
    </dgm:pt>
    <dgm:pt modelId="{BC12B984-F21F-424B-A347-CA8559DFC82B}">
      <dgm:prSet phldrT="[文字]"/>
      <dgm:spPr/>
      <dgm:t>
        <a:bodyPr/>
        <a:lstStyle/>
        <a:p>
          <a:r>
            <a:rPr lang="zh-TW" altLang="en-US" dirty="0" smtClean="0"/>
            <a:t>整合院系教材與軟體資源，發展雲端特色實驗室</a:t>
          </a:r>
          <a:endParaRPr lang="zh-TW" altLang="en-US" dirty="0"/>
        </a:p>
      </dgm:t>
    </dgm:pt>
    <dgm:pt modelId="{D0DF0DA1-0ED4-4D72-A1A7-4E35E63CE1E4}" type="parTrans" cxnId="{2283E4EA-78CD-4D4F-BF3B-8E92FF3E69F4}">
      <dgm:prSet/>
      <dgm:spPr/>
      <dgm:t>
        <a:bodyPr/>
        <a:lstStyle/>
        <a:p>
          <a:endParaRPr lang="zh-TW" altLang="en-US"/>
        </a:p>
      </dgm:t>
    </dgm:pt>
    <dgm:pt modelId="{433FB7D1-64EC-41C3-B890-DA41E7C9EF81}" type="sibTrans" cxnId="{2283E4EA-78CD-4D4F-BF3B-8E92FF3E69F4}">
      <dgm:prSet/>
      <dgm:spPr/>
      <dgm:t>
        <a:bodyPr/>
        <a:lstStyle/>
        <a:p>
          <a:endParaRPr lang="zh-TW" altLang="en-US"/>
        </a:p>
      </dgm:t>
    </dgm:pt>
    <dgm:pt modelId="{D147AF30-D641-4EE7-9E0B-8E491AC5DA5D}" type="pres">
      <dgm:prSet presAssocID="{D80D174F-40F3-45BF-9D51-136E3B37C5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2F24346-FCF1-45CB-B457-635DD19A8943}" type="pres">
      <dgm:prSet presAssocID="{03CFF475-45E0-44AC-8570-3376E68E9A40}" presName="composite" presStyleCnt="0"/>
      <dgm:spPr/>
    </dgm:pt>
    <dgm:pt modelId="{4176BBF1-2E05-414B-B908-E09AD7388AC8}" type="pres">
      <dgm:prSet presAssocID="{03CFF475-45E0-44AC-8570-3376E68E9A4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8C0B40-E38B-48A1-A002-95761B2D140E}" type="pres">
      <dgm:prSet presAssocID="{03CFF475-45E0-44AC-8570-3376E68E9A4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B546D5-A71E-4427-B4B6-1E56583D8E29}" type="pres">
      <dgm:prSet presAssocID="{3B3D432F-D7CB-4008-B69F-0F03B748E7BF}" presName="sp" presStyleCnt="0"/>
      <dgm:spPr/>
    </dgm:pt>
    <dgm:pt modelId="{2C051E7A-8391-4265-BE1A-2DD3926E0D19}" type="pres">
      <dgm:prSet presAssocID="{E5387724-C74A-4374-8279-574262C0DA92}" presName="composite" presStyleCnt="0"/>
      <dgm:spPr/>
    </dgm:pt>
    <dgm:pt modelId="{A3F4DDE2-1AAD-464B-9C54-F6A0157E90A1}" type="pres">
      <dgm:prSet presAssocID="{E5387724-C74A-4374-8279-574262C0DA9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19BC5-42B6-4B06-948F-6D2ACE2C2C1A}" type="pres">
      <dgm:prSet presAssocID="{E5387724-C74A-4374-8279-574262C0DA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25E65C-DED6-4817-A270-E533C1A2E186}" type="pres">
      <dgm:prSet presAssocID="{F281D029-79F8-439E-9738-E4B70C25EFBD}" presName="sp" presStyleCnt="0"/>
      <dgm:spPr/>
    </dgm:pt>
    <dgm:pt modelId="{39B33D28-ABB1-48B9-BAA1-5404444AE2A0}" type="pres">
      <dgm:prSet presAssocID="{3CEFEADB-C58A-49B4-B483-F2F28335FCE5}" presName="composite" presStyleCnt="0"/>
      <dgm:spPr/>
    </dgm:pt>
    <dgm:pt modelId="{A0EEB486-F5C2-457B-B9C5-07EB02029161}" type="pres">
      <dgm:prSet presAssocID="{3CEFEADB-C58A-49B4-B483-F2F28335FC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21F864-A3A3-40AD-B17F-A09F98B1B44F}" type="pres">
      <dgm:prSet presAssocID="{3CEFEADB-C58A-49B4-B483-F2F28335FC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847B5E-782C-4731-ABF4-9A395FEBCFD3}" type="presOf" srcId="{E2B1E7BB-2A7D-451A-88B0-F266EFDBFAC3}" destId="{218C0B40-E38B-48A1-A002-95761B2D140E}" srcOrd="0" destOrd="2" presId="urn:microsoft.com/office/officeart/2005/8/layout/chevron2"/>
    <dgm:cxn modelId="{82DE3480-C63F-4A17-9DE4-66E4DD62D67C}" type="presOf" srcId="{03CFF475-45E0-44AC-8570-3376E68E9A40}" destId="{4176BBF1-2E05-414B-B908-E09AD7388AC8}" srcOrd="0" destOrd="0" presId="urn:microsoft.com/office/officeart/2005/8/layout/chevron2"/>
    <dgm:cxn modelId="{170784CF-F5BD-4C37-AC85-1F9D060111D6}" type="presOf" srcId="{7DE56BE7-0A49-464D-9B14-E22C482F1C10}" destId="{6CC19BC5-42B6-4B06-948F-6D2ACE2C2C1A}" srcOrd="0" destOrd="0" presId="urn:microsoft.com/office/officeart/2005/8/layout/chevron2"/>
    <dgm:cxn modelId="{C8A11FF6-5806-48FD-AEB1-DE179BC9BB0A}" srcId="{D80D174F-40F3-45BF-9D51-136E3B37C586}" destId="{3CEFEADB-C58A-49B4-B483-F2F28335FCE5}" srcOrd="2" destOrd="0" parTransId="{B2359048-97AA-49B5-8704-C830DA00101F}" sibTransId="{A4397E53-A7FC-48D9-852C-A1334ECDDB53}"/>
    <dgm:cxn modelId="{DE32E3E2-64BF-4AAA-8C32-7026FD8514F8}" srcId="{03CFF475-45E0-44AC-8570-3376E68E9A40}" destId="{E2B1E7BB-2A7D-451A-88B0-F266EFDBFAC3}" srcOrd="2" destOrd="0" parTransId="{75FFCE29-3DC8-44AF-8862-962BAF644FC9}" sibTransId="{CE74FDE3-AC1F-4726-A856-2C68800DB425}"/>
    <dgm:cxn modelId="{A254BFE5-5760-418E-9ACA-2124B3A79A01}" srcId="{E5387724-C74A-4374-8279-574262C0DA92}" destId="{7DE56BE7-0A49-464D-9B14-E22C482F1C10}" srcOrd="0" destOrd="0" parTransId="{FD8D4447-DB5F-4F29-92E0-3ED54AC78091}" sibTransId="{8FA02163-C4E4-4429-9855-6AA219542151}"/>
    <dgm:cxn modelId="{AF91E3A4-0C84-428C-A73F-A26E65AC3505}" srcId="{E5387724-C74A-4374-8279-574262C0DA92}" destId="{84ED3A13-F961-49EC-A304-A8D52170D733}" srcOrd="2" destOrd="0" parTransId="{CCA9052E-0943-4D2B-A0B4-9996B9E13A16}" sibTransId="{84760ADE-A745-4776-A2B2-1BB21B20BC8E}"/>
    <dgm:cxn modelId="{3CCC3DBC-1427-4AD4-A890-9B3B38D90F0F}" srcId="{03CFF475-45E0-44AC-8570-3376E68E9A40}" destId="{F18D726E-2B66-451F-9A42-E829447D64C3}" srcOrd="0" destOrd="0" parTransId="{2D9FF957-A6C6-43BD-920E-42F54CBA8E99}" sibTransId="{08AEEA91-3298-4C77-A0BF-D6A42088EF76}"/>
    <dgm:cxn modelId="{7D01A5DF-EAC8-4BC6-9683-74942BD56BF1}" type="presOf" srcId="{0504DBBC-DBD3-453C-9D89-F6CFED5C35AC}" destId="{5F21F864-A3A3-40AD-B17F-A09F98B1B44F}" srcOrd="0" destOrd="0" presId="urn:microsoft.com/office/officeart/2005/8/layout/chevron2"/>
    <dgm:cxn modelId="{C2048F79-3E0D-4EAD-B2B9-7631E6B31AB6}" srcId="{D80D174F-40F3-45BF-9D51-136E3B37C586}" destId="{E5387724-C74A-4374-8279-574262C0DA92}" srcOrd="1" destOrd="0" parTransId="{0FD1932D-61AB-4ADA-8B98-63E07C20210F}" sibTransId="{F281D029-79F8-439E-9738-E4B70C25EFBD}"/>
    <dgm:cxn modelId="{FA849F04-9A23-42FD-836E-B1D9ECEADFEE}" type="presOf" srcId="{BC12B984-F21F-424B-A347-CA8559DFC82B}" destId="{6CC19BC5-42B6-4B06-948F-6D2ACE2C2C1A}" srcOrd="0" destOrd="1" presId="urn:microsoft.com/office/officeart/2005/8/layout/chevron2"/>
    <dgm:cxn modelId="{2024FE80-2B69-4323-B9E0-C759E88BAC94}" type="presOf" srcId="{84ED3A13-F961-49EC-A304-A8D52170D733}" destId="{6CC19BC5-42B6-4B06-948F-6D2ACE2C2C1A}" srcOrd="0" destOrd="2" presId="urn:microsoft.com/office/officeart/2005/8/layout/chevron2"/>
    <dgm:cxn modelId="{4ECA1A16-AFA0-40D8-9570-A47987862895}" srcId="{D80D174F-40F3-45BF-9D51-136E3B37C586}" destId="{03CFF475-45E0-44AC-8570-3376E68E9A40}" srcOrd="0" destOrd="0" parTransId="{EA89DBBF-72CB-4D8D-9D4A-29129A72784D}" sibTransId="{3B3D432F-D7CB-4008-B69F-0F03B748E7BF}"/>
    <dgm:cxn modelId="{A984E30E-5B54-429F-9839-261BC75D943C}" type="presOf" srcId="{D80D174F-40F3-45BF-9D51-136E3B37C586}" destId="{D147AF30-D641-4EE7-9E0B-8E491AC5DA5D}" srcOrd="0" destOrd="0" presId="urn:microsoft.com/office/officeart/2005/8/layout/chevron2"/>
    <dgm:cxn modelId="{9A0039D4-05F6-4348-8F4A-1FA2CF20A227}" type="presOf" srcId="{F18D726E-2B66-451F-9A42-E829447D64C3}" destId="{218C0B40-E38B-48A1-A002-95761B2D140E}" srcOrd="0" destOrd="0" presId="urn:microsoft.com/office/officeart/2005/8/layout/chevron2"/>
    <dgm:cxn modelId="{2283E4EA-78CD-4D4F-BF3B-8E92FF3E69F4}" srcId="{E5387724-C74A-4374-8279-574262C0DA92}" destId="{BC12B984-F21F-424B-A347-CA8559DFC82B}" srcOrd="1" destOrd="0" parTransId="{D0DF0DA1-0ED4-4D72-A1A7-4E35E63CE1E4}" sibTransId="{433FB7D1-64EC-41C3-B890-DA41E7C9EF81}"/>
    <dgm:cxn modelId="{91DB7B07-7BA1-44A1-BC86-CF506A7FFE98}" srcId="{3CEFEADB-C58A-49B4-B483-F2F28335FCE5}" destId="{0504DBBC-DBD3-453C-9D89-F6CFED5C35AC}" srcOrd="0" destOrd="0" parTransId="{C6959219-51B8-4456-8DCE-C33D5106A019}" sibTransId="{D52C92AB-63A6-4376-90A3-C140328325AF}"/>
    <dgm:cxn modelId="{BE8E2244-A741-4D65-A064-E77EEFE1CC65}" type="presOf" srcId="{7B9AD1C3-1F56-4C91-9590-1CACEA2977F0}" destId="{218C0B40-E38B-48A1-A002-95761B2D140E}" srcOrd="0" destOrd="1" presId="urn:microsoft.com/office/officeart/2005/8/layout/chevron2"/>
    <dgm:cxn modelId="{4BA7397F-34B6-495A-B19D-A866CCCE08AA}" type="presOf" srcId="{3CEFEADB-C58A-49B4-B483-F2F28335FCE5}" destId="{A0EEB486-F5C2-457B-B9C5-07EB02029161}" srcOrd="0" destOrd="0" presId="urn:microsoft.com/office/officeart/2005/8/layout/chevron2"/>
    <dgm:cxn modelId="{54E3596F-2309-49DE-8C73-F18224C65C40}" type="presOf" srcId="{E5387724-C74A-4374-8279-574262C0DA92}" destId="{A3F4DDE2-1AAD-464B-9C54-F6A0157E90A1}" srcOrd="0" destOrd="0" presId="urn:microsoft.com/office/officeart/2005/8/layout/chevron2"/>
    <dgm:cxn modelId="{ACEE9850-56CD-4C75-8418-5FD28C252B04}" srcId="{03CFF475-45E0-44AC-8570-3376E68E9A40}" destId="{7B9AD1C3-1F56-4C91-9590-1CACEA2977F0}" srcOrd="1" destOrd="0" parTransId="{477A1BDE-4B74-45C9-9C51-779FB081C7FF}" sibTransId="{B23EB688-B746-47B3-9104-C39B83BAD4DF}"/>
    <dgm:cxn modelId="{C211EDDD-0E20-45F4-BB67-1A129E90D77A}" type="presParOf" srcId="{D147AF30-D641-4EE7-9E0B-8E491AC5DA5D}" destId="{02F24346-FCF1-45CB-B457-635DD19A8943}" srcOrd="0" destOrd="0" presId="urn:microsoft.com/office/officeart/2005/8/layout/chevron2"/>
    <dgm:cxn modelId="{5CE975B1-AA73-4702-971B-EE8F0A1A0BD0}" type="presParOf" srcId="{02F24346-FCF1-45CB-B457-635DD19A8943}" destId="{4176BBF1-2E05-414B-B908-E09AD7388AC8}" srcOrd="0" destOrd="0" presId="urn:microsoft.com/office/officeart/2005/8/layout/chevron2"/>
    <dgm:cxn modelId="{21556E61-5380-4FCE-A68E-890900B334AE}" type="presParOf" srcId="{02F24346-FCF1-45CB-B457-635DD19A8943}" destId="{218C0B40-E38B-48A1-A002-95761B2D140E}" srcOrd="1" destOrd="0" presId="urn:microsoft.com/office/officeart/2005/8/layout/chevron2"/>
    <dgm:cxn modelId="{3DCEEB93-DAAE-4273-B3BC-FE0F052FEF12}" type="presParOf" srcId="{D147AF30-D641-4EE7-9E0B-8E491AC5DA5D}" destId="{9DB546D5-A71E-4427-B4B6-1E56583D8E29}" srcOrd="1" destOrd="0" presId="urn:microsoft.com/office/officeart/2005/8/layout/chevron2"/>
    <dgm:cxn modelId="{710180AE-BCA9-4C8B-91BA-19036825E7DC}" type="presParOf" srcId="{D147AF30-D641-4EE7-9E0B-8E491AC5DA5D}" destId="{2C051E7A-8391-4265-BE1A-2DD3926E0D19}" srcOrd="2" destOrd="0" presId="urn:microsoft.com/office/officeart/2005/8/layout/chevron2"/>
    <dgm:cxn modelId="{133F61F0-F5E8-4D70-9182-4FB5A974138A}" type="presParOf" srcId="{2C051E7A-8391-4265-BE1A-2DD3926E0D19}" destId="{A3F4DDE2-1AAD-464B-9C54-F6A0157E90A1}" srcOrd="0" destOrd="0" presId="urn:microsoft.com/office/officeart/2005/8/layout/chevron2"/>
    <dgm:cxn modelId="{BDFDDF49-C5F2-4DE5-A0FC-3611290093BF}" type="presParOf" srcId="{2C051E7A-8391-4265-BE1A-2DD3926E0D19}" destId="{6CC19BC5-42B6-4B06-948F-6D2ACE2C2C1A}" srcOrd="1" destOrd="0" presId="urn:microsoft.com/office/officeart/2005/8/layout/chevron2"/>
    <dgm:cxn modelId="{EF021575-40A4-492C-B6BB-0E376AA32553}" type="presParOf" srcId="{D147AF30-D641-4EE7-9E0B-8E491AC5DA5D}" destId="{CF25E65C-DED6-4817-A270-E533C1A2E186}" srcOrd="3" destOrd="0" presId="urn:microsoft.com/office/officeart/2005/8/layout/chevron2"/>
    <dgm:cxn modelId="{44C30982-D1F2-4DFD-8B98-CF7704379C04}" type="presParOf" srcId="{D147AF30-D641-4EE7-9E0B-8E491AC5DA5D}" destId="{39B33D28-ABB1-48B9-BAA1-5404444AE2A0}" srcOrd="4" destOrd="0" presId="urn:microsoft.com/office/officeart/2005/8/layout/chevron2"/>
    <dgm:cxn modelId="{3B350FC0-720A-48E9-911D-4F567473D561}" type="presParOf" srcId="{39B33D28-ABB1-48B9-BAA1-5404444AE2A0}" destId="{A0EEB486-F5C2-457B-B9C5-07EB02029161}" srcOrd="0" destOrd="0" presId="urn:microsoft.com/office/officeart/2005/8/layout/chevron2"/>
    <dgm:cxn modelId="{BF99AF3E-D18B-4F41-9B67-30BA254414B1}" type="presParOf" srcId="{39B33D28-ABB1-48B9-BAA1-5404444AE2A0}" destId="{5F21F864-A3A3-40AD-B17F-A09F98B1B4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DE6FE-7925-43B3-B3BD-08B245117968}">
      <dsp:nvSpPr>
        <dsp:cNvPr id="0" name=""/>
        <dsp:cNvSpPr/>
      </dsp:nvSpPr>
      <dsp:spPr>
        <a:xfrm rot="4396374">
          <a:off x="682906" y="972707"/>
          <a:ext cx="4219758" cy="294275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F9523-309A-4439-8FF4-BF0C6CCB4E05}">
      <dsp:nvSpPr>
        <dsp:cNvPr id="0" name=""/>
        <dsp:cNvSpPr/>
      </dsp:nvSpPr>
      <dsp:spPr>
        <a:xfrm>
          <a:off x="2121151" y="1263103"/>
          <a:ext cx="106562" cy="10656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163AD-92BD-466B-AC27-0CE2DDD1A900}">
      <dsp:nvSpPr>
        <dsp:cNvPr id="0" name=""/>
        <dsp:cNvSpPr/>
      </dsp:nvSpPr>
      <dsp:spPr>
        <a:xfrm>
          <a:off x="2722836" y="1725035"/>
          <a:ext cx="106562" cy="10656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69EB0-553D-4662-A8EB-454D8056D3F2}">
      <dsp:nvSpPr>
        <dsp:cNvPr id="0" name=""/>
        <dsp:cNvSpPr/>
      </dsp:nvSpPr>
      <dsp:spPr>
        <a:xfrm>
          <a:off x="3263761" y="2265667"/>
          <a:ext cx="106562" cy="10656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CEA65-F14A-4007-B358-8A61E605D881}">
      <dsp:nvSpPr>
        <dsp:cNvPr id="0" name=""/>
        <dsp:cNvSpPr/>
      </dsp:nvSpPr>
      <dsp:spPr>
        <a:xfrm>
          <a:off x="400026" y="0"/>
          <a:ext cx="1989485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u="none" kern="1200" dirty="0" smtClean="0"/>
            <a:t>網站支援</a:t>
          </a:r>
          <a:endParaRPr lang="en-US" altLang="zh-TW" sz="2000" u="none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u="none" kern="1200" dirty="0" smtClean="0"/>
            <a:t>行動閱覽模式</a:t>
          </a:r>
          <a:endParaRPr lang="zh-TW" altLang="en-US" sz="2000" u="none" kern="1200" dirty="0"/>
        </a:p>
      </dsp:txBody>
      <dsp:txXfrm>
        <a:off x="400026" y="0"/>
        <a:ext cx="1989485" cy="782107"/>
      </dsp:txXfrm>
    </dsp:sp>
    <dsp:sp modelId="{7EC3AA6F-8408-478F-801F-8C135BA63259}">
      <dsp:nvSpPr>
        <dsp:cNvPr id="0" name=""/>
        <dsp:cNvSpPr/>
      </dsp:nvSpPr>
      <dsp:spPr>
        <a:xfrm>
          <a:off x="2819671" y="925330"/>
          <a:ext cx="2957343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課程、活動</a:t>
          </a:r>
          <a:endParaRPr lang="en-US" altLang="zh-TW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資訊便利</a:t>
          </a:r>
          <a:endParaRPr lang="en-US" altLang="zh-TW" sz="2000" kern="1200" dirty="0"/>
        </a:p>
      </dsp:txBody>
      <dsp:txXfrm>
        <a:off x="2819671" y="925330"/>
        <a:ext cx="2957343" cy="782107"/>
      </dsp:txXfrm>
    </dsp:sp>
    <dsp:sp modelId="{14F7C8C3-15C8-4A26-BB6E-F7529455964A}">
      <dsp:nvSpPr>
        <dsp:cNvPr id="0" name=""/>
        <dsp:cNvSpPr/>
      </dsp:nvSpPr>
      <dsp:spPr>
        <a:xfrm>
          <a:off x="855877" y="1399416"/>
          <a:ext cx="1207379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課程學習</a:t>
          </a:r>
          <a:endParaRPr lang="en-US" altLang="zh-TW" sz="2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的支援</a:t>
          </a:r>
          <a:endParaRPr lang="zh-TW" altLang="en-US" sz="2000" kern="1200" dirty="0"/>
        </a:p>
      </dsp:txBody>
      <dsp:txXfrm>
        <a:off x="855877" y="1399416"/>
        <a:ext cx="1207379" cy="782107"/>
      </dsp:txXfrm>
    </dsp:sp>
    <dsp:sp modelId="{2F7309B7-FF7C-4624-8AAC-49D1D9EDF139}">
      <dsp:nvSpPr>
        <dsp:cNvPr id="0" name=""/>
        <dsp:cNvSpPr/>
      </dsp:nvSpPr>
      <dsp:spPr>
        <a:xfrm>
          <a:off x="3655206" y="2860557"/>
          <a:ext cx="106562" cy="10656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34C69-3F6B-4C2F-8465-0C322A938615}">
      <dsp:nvSpPr>
        <dsp:cNvPr id="0" name=""/>
        <dsp:cNvSpPr/>
      </dsp:nvSpPr>
      <dsp:spPr>
        <a:xfrm>
          <a:off x="3787528" y="1927894"/>
          <a:ext cx="1989485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自主學習資源</a:t>
          </a:r>
          <a:endParaRPr lang="en-US" altLang="zh-TW" sz="2000" kern="1200" dirty="0" smtClean="0"/>
        </a:p>
      </dsp:txBody>
      <dsp:txXfrm>
        <a:off x="3787528" y="1927894"/>
        <a:ext cx="1989485" cy="782107"/>
      </dsp:txXfrm>
    </dsp:sp>
    <dsp:sp modelId="{E549311D-F245-43FE-9A09-A3C46ED0DB13}">
      <dsp:nvSpPr>
        <dsp:cNvPr id="0" name=""/>
        <dsp:cNvSpPr/>
      </dsp:nvSpPr>
      <dsp:spPr>
        <a:xfrm>
          <a:off x="400026" y="2522785"/>
          <a:ext cx="2957343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影音學習平台</a:t>
          </a:r>
          <a:endParaRPr lang="zh-TW" altLang="en-US" sz="2000" kern="1200" dirty="0"/>
        </a:p>
      </dsp:txBody>
      <dsp:txXfrm>
        <a:off x="400026" y="2522785"/>
        <a:ext cx="2957343" cy="782107"/>
      </dsp:txXfrm>
    </dsp:sp>
    <dsp:sp modelId="{3CF7AF8C-8A44-41D2-B38D-B7DF0134DEF4}">
      <dsp:nvSpPr>
        <dsp:cNvPr id="0" name=""/>
        <dsp:cNvSpPr/>
      </dsp:nvSpPr>
      <dsp:spPr>
        <a:xfrm>
          <a:off x="3088520" y="4106063"/>
          <a:ext cx="2688494" cy="782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行政支援</a:t>
          </a:r>
          <a:endParaRPr lang="zh-TW" altLang="en-US" sz="2000" kern="1200" dirty="0"/>
        </a:p>
      </dsp:txBody>
      <dsp:txXfrm>
        <a:off x="3088520" y="4106063"/>
        <a:ext cx="2688494" cy="782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6BBF1-2E05-414B-B908-E09AD7388AC8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先導驗證</a:t>
          </a:r>
          <a:endParaRPr lang="zh-TW" altLang="en-US" sz="1900" b="1" kern="1200" dirty="0"/>
        </a:p>
      </dsp:txBody>
      <dsp:txXfrm rot="-5400000">
        <a:off x="0" y="522165"/>
        <a:ext cx="1038004" cy="444858"/>
      </dsp:txXfrm>
    </dsp:sp>
    <dsp:sp modelId="{218C0B40-E38B-48A1-A002-95761B2D140E}">
      <dsp:nvSpPr>
        <dsp:cNvPr id="0" name=""/>
        <dsp:cNvSpPr/>
      </dsp:nvSpPr>
      <dsp:spPr>
        <a:xfrm rot="5400000">
          <a:off x="3661938" y="-2620771"/>
          <a:ext cx="963860" cy="6211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建置雲端公用電腦服務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建置資訊服務儀表系統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/>
            <a:t>發展自動化軟體佈署與資源配置機制</a:t>
          </a:r>
          <a:endParaRPr lang="zh-TW" altLang="en-US" sz="1800" kern="1200" dirty="0"/>
        </a:p>
      </dsp:txBody>
      <dsp:txXfrm rot="-5400000">
        <a:off x="1038004" y="50215"/>
        <a:ext cx="6164677" cy="869756"/>
      </dsp:txXfrm>
    </dsp:sp>
    <dsp:sp modelId="{A3F4DDE2-1AAD-464B-9C54-F6A0157E90A1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擴大應用</a:t>
          </a:r>
          <a:endParaRPr lang="zh-TW" altLang="en-US" sz="1900" b="1" kern="1200" dirty="0"/>
        </a:p>
      </dsp:txBody>
      <dsp:txXfrm rot="-5400000">
        <a:off x="0" y="1809570"/>
        <a:ext cx="1038004" cy="444858"/>
      </dsp:txXfrm>
    </dsp:sp>
    <dsp:sp modelId="{6CC19BC5-42B6-4B06-948F-6D2ACE2C2C1A}">
      <dsp:nvSpPr>
        <dsp:cNvPr id="0" name=""/>
        <dsp:cNvSpPr/>
      </dsp:nvSpPr>
      <dsp:spPr>
        <a:xfrm rot="5400000">
          <a:off x="3661938" y="-1333365"/>
          <a:ext cx="963860" cy="6211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整合課業輔導系統，自動化建置對應的雲端電腦教室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整合院系教材與軟體資源，發展雲端特色實驗室</a:t>
          </a:r>
          <a:endParaRPr lang="zh-TW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700" kern="1200" dirty="0"/>
        </a:p>
      </dsp:txBody>
      <dsp:txXfrm rot="-5400000">
        <a:off x="1038004" y="1337621"/>
        <a:ext cx="6164677" cy="869756"/>
      </dsp:txXfrm>
    </dsp:sp>
    <dsp:sp modelId="{A0EEB486-F5C2-457B-B9C5-07EB0202916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未來擴充</a:t>
          </a:r>
          <a:endParaRPr lang="zh-TW" altLang="en-US" sz="1900" b="1" kern="1200" dirty="0"/>
        </a:p>
      </dsp:txBody>
      <dsp:txXfrm rot="-5400000">
        <a:off x="0" y="3096976"/>
        <a:ext cx="1038004" cy="444858"/>
      </dsp:txXfrm>
    </dsp:sp>
    <dsp:sp modelId="{5F21F864-A3A3-40AD-B17F-A09F98B1B44F}">
      <dsp:nvSpPr>
        <dsp:cNvPr id="0" name=""/>
        <dsp:cNvSpPr/>
      </dsp:nvSpPr>
      <dsp:spPr>
        <a:xfrm rot="5400000">
          <a:off x="3661938" y="-45960"/>
          <a:ext cx="963860" cy="6211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700" kern="1200" dirty="0" smtClean="0"/>
            <a:t>擴大建置，發展個人雲端電腦服務</a:t>
          </a:r>
          <a:endParaRPr lang="zh-TW" altLang="en-US" sz="1700" kern="1200" dirty="0"/>
        </a:p>
      </dsp:txBody>
      <dsp:txXfrm rot="-5400000">
        <a:off x="1038004" y="2625026"/>
        <a:ext cx="6164677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561F6-48D2-4DA1-A331-663FA04FC300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589B-1C8F-4831-8FCF-B9ABE2B476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67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3676B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CC7B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6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3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66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1"/>
            <a:ext cx="9144000" cy="742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65" y="984704"/>
            <a:ext cx="8403468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0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1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7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7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0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8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0"/>
            <a:ext cx="9144000" cy="759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065" y="0"/>
            <a:ext cx="8403468" cy="761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65" y="984704"/>
            <a:ext cx="84034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 按一下以編輯母片文字樣式</a:t>
            </a:r>
          </a:p>
          <a:p>
            <a:pPr lvl="1"/>
            <a:r>
              <a:rPr lang="zh-TW" altLang="en-US" dirty="0" smtClean="0"/>
              <a:t> 第二層</a:t>
            </a:r>
          </a:p>
          <a:p>
            <a:pPr lvl="2"/>
            <a:r>
              <a:rPr lang="zh-TW" altLang="en-US" dirty="0" smtClean="0"/>
              <a:t> 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899"/>
            <a:ext cx="9144000" cy="42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4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676B0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i="1" kern="1200">
          <a:solidFill>
            <a:srgbClr val="40A69A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000" kern="1200">
          <a:solidFill>
            <a:schemeClr val="accent6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bg1">
              <a:lumMod val="6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5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gif"/><Relationship Id="rId1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2900" y="2096085"/>
            <a:ext cx="8458200" cy="1835909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運用</a:t>
            </a:r>
            <a:r>
              <a:rPr lang="en-US" altLang="zh-TW" sz="4000" dirty="0"/>
              <a:t>VDI</a:t>
            </a:r>
            <a:r>
              <a:rPr lang="zh-TW" altLang="en-US" sz="4000" dirty="0"/>
              <a:t>發展華岡雲端公用電腦</a:t>
            </a:r>
            <a:r>
              <a:rPr lang="zh-TW" altLang="en-US" sz="4000" dirty="0" smtClean="0"/>
              <a:t>服務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 </a:t>
            </a:r>
            <a:r>
              <a:rPr lang="en-US" altLang="zh-TW" sz="3200" dirty="0" smtClean="0"/>
              <a:t>– </a:t>
            </a:r>
            <a:r>
              <a:rPr lang="zh-TW" altLang="en-US" sz="3200" dirty="0" smtClean="0"/>
              <a:t>從</a:t>
            </a:r>
            <a:r>
              <a:rPr lang="zh-TW" altLang="en-US" sz="3200" dirty="0"/>
              <a:t>建置、應用，到學習行為的蒐集與分析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4839995"/>
            <a:ext cx="6858000" cy="1655762"/>
          </a:xfrm>
        </p:spPr>
        <p:txBody>
          <a:bodyPr>
            <a:normAutofit/>
          </a:bodyPr>
          <a:lstStyle/>
          <a:p>
            <a:r>
              <a:rPr lang="zh-TW" altLang="en-US" b="1" dirty="0"/>
              <a:t>中國文化大學 資訊中心</a:t>
            </a:r>
          </a:p>
          <a:p>
            <a:r>
              <a:rPr lang="zh-TW" altLang="en-US" dirty="0" smtClean="0"/>
              <a:t>鄭智文 </a:t>
            </a:r>
            <a:r>
              <a:rPr lang="en-US" altLang="zh-TW" dirty="0" smtClean="0"/>
              <a:t>cchant@pccu.edu.tw</a:t>
            </a:r>
            <a:endParaRPr lang="en-US" altLang="zh-TW" dirty="0"/>
          </a:p>
          <a:p>
            <a:r>
              <a:rPr lang="zh-TW" altLang="en-US" dirty="0"/>
              <a:t>陳昱</a:t>
            </a:r>
            <a:r>
              <a:rPr lang="zh-TW" altLang="en-US" dirty="0" smtClean="0"/>
              <a:t>榜     </a:t>
            </a:r>
            <a:r>
              <a:rPr lang="en-US" altLang="zh-TW" dirty="0" smtClean="0"/>
              <a:t>cyb2@pccu.edu.tw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3938755" y="188639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104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學年 校務</a:t>
            </a:r>
            <a:r>
              <a:rPr lang="zh-TW" altLang="en-US" dirty="0">
                <a:solidFill>
                  <a:schemeClr val="accent5">
                    <a:lumMod val="75000"/>
                  </a:schemeClr>
                </a:solidFill>
              </a:rPr>
              <a:t>資訊系統及資訊服務交流研討會</a:t>
            </a:r>
          </a:p>
        </p:txBody>
      </p:sp>
      <p:pic>
        <p:nvPicPr>
          <p:cNvPr id="5" name="Picture 2" descr="http://ciss.pccu.edu.tw/ezfiles/223/1223/img/1209/9BiA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4" y="40284"/>
            <a:ext cx="2904257" cy="66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4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雲端電腦服務的建置目標與規劃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3"/>
            <a:ext cx="8403468" cy="5275419"/>
          </a:xfrm>
        </p:spPr>
        <p:txBody>
          <a:bodyPr anchor="ctr"/>
          <a:lstStyle/>
          <a:p>
            <a:r>
              <a:rPr lang="zh-TW" altLang="en-US" dirty="0" smtClean="0"/>
              <a:t> 建置目標：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集中發揮資源綜效，可以擁有</a:t>
            </a:r>
            <a:r>
              <a:rPr lang="zh-TW" altLang="en-US" dirty="0"/>
              <a:t>最多使用人數</a:t>
            </a:r>
            <a:r>
              <a:rPr lang="zh-TW" altLang="en-US" dirty="0" smtClean="0"/>
              <a:t>上限</a:t>
            </a:r>
            <a:endParaRPr lang="en-US" altLang="zh-TW" dirty="0"/>
          </a:p>
          <a:p>
            <a:pPr lvl="1"/>
            <a:r>
              <a:rPr lang="zh-TW" altLang="en-US" dirty="0" smtClean="0"/>
              <a:t>基本要求</a:t>
            </a:r>
            <a:r>
              <a:rPr lang="zh-TW" altLang="en-US" dirty="0"/>
              <a:t>：</a:t>
            </a:r>
            <a:r>
              <a:rPr lang="zh-TW" altLang="en-US" dirty="0" smtClean="0"/>
              <a:t>文書處理等軟體的使用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效能：</a:t>
            </a:r>
            <a:r>
              <a:rPr lang="en-US" altLang="zh-TW" dirty="0" smtClean="0"/>
              <a:t>1080P</a:t>
            </a:r>
            <a:r>
              <a:rPr lang="zh-TW" altLang="en-US" dirty="0"/>
              <a:t>影音撥放</a:t>
            </a:r>
            <a:r>
              <a:rPr lang="zh-TW" altLang="en-US" dirty="0" smtClean="0"/>
              <a:t>與線上剪輯的可以流暢運作</a:t>
            </a:r>
            <a:endParaRPr lang="en-US" altLang="zh-TW" dirty="0"/>
          </a:p>
          <a:p>
            <a:pPr lvl="1"/>
            <a:r>
              <a:rPr lang="zh-TW" altLang="en-US" dirty="0" smtClean="0"/>
              <a:t>須提供系統介面整合，以利自動化佈署與管理機制的發展</a:t>
            </a:r>
            <a:endParaRPr lang="en-US" altLang="zh-TW" dirty="0" smtClean="0"/>
          </a:p>
          <a:p>
            <a:r>
              <a:rPr lang="zh-TW" altLang="en-US" dirty="0" smtClean="0"/>
              <a:t> 提供：滿足教學現場，老師教學與</a:t>
            </a:r>
            <a:r>
              <a:rPr lang="zh-TW" altLang="en-US" dirty="0"/>
              <a:t>學生</a:t>
            </a:r>
            <a:r>
              <a:rPr lang="zh-TW" altLang="en-US" dirty="0" smtClean="0"/>
              <a:t>學習的</a:t>
            </a:r>
            <a:r>
              <a:rPr lang="zh-TW" altLang="en-US" dirty="0"/>
              <a:t>雲端</a:t>
            </a:r>
            <a:r>
              <a:rPr lang="zh-TW" altLang="en-US" dirty="0" smtClean="0"/>
              <a:t>電腦服務</a:t>
            </a:r>
            <a:endParaRPr lang="en-US" altLang="zh-TW" dirty="0" smtClean="0"/>
          </a:p>
          <a:p>
            <a:r>
              <a:rPr lang="zh-TW" altLang="en-US" dirty="0" smtClean="0"/>
              <a:t> 徵詢解決方案的產品組合，經</a:t>
            </a:r>
            <a:r>
              <a:rPr lang="en-US" altLang="zh-TW" dirty="0" smtClean="0"/>
              <a:t>POC/</a:t>
            </a:r>
            <a:r>
              <a:rPr lang="zh-TW" altLang="en-US" dirty="0" smtClean="0"/>
              <a:t>協商談判後，選擇最有效益的產品，以利後續擴大建置規模</a:t>
            </a:r>
            <a:endParaRPr lang="en-US" altLang="zh-TW" dirty="0" smtClean="0"/>
          </a:p>
          <a:p>
            <a:pPr lvl="1"/>
            <a:r>
              <a:rPr lang="en-US" altLang="zh-TW" i="0" dirty="0" smtClean="0"/>
              <a:t>DELL </a:t>
            </a:r>
            <a:r>
              <a:rPr lang="en-US" altLang="zh-TW" i="0" dirty="0" err="1" smtClean="0"/>
              <a:t>vWorkspace</a:t>
            </a:r>
            <a:endParaRPr lang="en-US" altLang="zh-TW" i="0" dirty="0" smtClean="0"/>
          </a:p>
          <a:p>
            <a:pPr lvl="1"/>
            <a:r>
              <a:rPr lang="en-US" altLang="zh-TW" i="0" dirty="0" smtClean="0"/>
              <a:t>VMware</a:t>
            </a:r>
            <a:r>
              <a:rPr lang="en-US" altLang="zh-TW" i="0" dirty="0"/>
              <a:t> </a:t>
            </a:r>
            <a:r>
              <a:rPr lang="en-US" altLang="zh-TW" i="0" dirty="0" smtClean="0"/>
              <a:t>Horizon View</a:t>
            </a:r>
          </a:p>
        </p:txBody>
      </p:sp>
    </p:spTree>
    <p:extLst>
      <p:ext uri="{BB962C8B-B14F-4D97-AF65-F5344CB8AC3E}">
        <p14:creationId xmlns:p14="http://schemas.microsoft.com/office/powerpoint/2010/main" val="2258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vWorkspace</a:t>
            </a:r>
            <a:r>
              <a:rPr lang="en-US" altLang="zh-TW" dirty="0" smtClean="0"/>
              <a:t> POC</a:t>
            </a:r>
            <a:r>
              <a:rPr lang="zh-TW" altLang="en-US" dirty="0" smtClean="0"/>
              <a:t>壓力測試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由</a:t>
            </a:r>
            <a:r>
              <a:rPr lang="zh-TW" altLang="en-US" dirty="0" smtClean="0"/>
              <a:t>廠商提供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進</a:t>
            </a:r>
            <a:r>
              <a:rPr lang="zh-TW" altLang="en-US" dirty="0"/>
              <a:t>行</a:t>
            </a:r>
            <a:r>
              <a:rPr lang="en-US" altLang="zh-TW" dirty="0" smtClean="0"/>
              <a:t>POC</a:t>
            </a:r>
            <a:r>
              <a:rPr lang="zh-TW" altLang="en-US" dirty="0" smtClean="0"/>
              <a:t>測試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E3-2650v2 * 2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32G</a:t>
            </a:r>
            <a:r>
              <a:rPr lang="zh-TW" altLang="en-US" dirty="0" smtClean="0"/>
              <a:t> </a:t>
            </a:r>
            <a:r>
              <a:rPr lang="en-US" altLang="zh-TW" dirty="0" smtClean="0"/>
              <a:t>Ram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SAS</a:t>
            </a:r>
            <a:r>
              <a:rPr lang="zh-TW" altLang="en-US" dirty="0" smtClean="0"/>
              <a:t> </a:t>
            </a:r>
            <a:r>
              <a:rPr lang="en-US" altLang="zh-TW" dirty="0" smtClean="0"/>
              <a:t>HDD</a:t>
            </a:r>
            <a:r>
              <a:rPr lang="zh-TW" altLang="en-US" dirty="0" smtClean="0"/>
              <a:t> </a:t>
            </a:r>
            <a:r>
              <a:rPr lang="en-US" altLang="zh-TW" dirty="0" smtClean="0"/>
              <a:t>147GB</a:t>
            </a:r>
            <a:r>
              <a:rPr lang="zh-TW" altLang="en-US" dirty="0" smtClean="0"/>
              <a:t> * </a:t>
            </a:r>
            <a:r>
              <a:rPr lang="en-US" altLang="zh-TW" dirty="0" smtClean="0"/>
              <a:t>2</a:t>
            </a:r>
          </a:p>
          <a:p>
            <a:r>
              <a:rPr lang="zh-TW" altLang="en-US" dirty="0" smtClean="0"/>
              <a:t>壓力測試方式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選擇動作很</a:t>
            </a:r>
            <a:r>
              <a:rPr lang="zh-TW" altLang="en-US" dirty="0"/>
              <a:t>多</a:t>
            </a:r>
            <a:r>
              <a:rPr lang="zh-TW" altLang="en-US" dirty="0" smtClean="0"/>
              <a:t>，</a:t>
            </a:r>
            <a:r>
              <a:rPr lang="zh-TW" altLang="en-US" dirty="0"/>
              <a:t>比較能看出流暢度，舉例</a:t>
            </a:r>
            <a:r>
              <a:rPr lang="en-US" altLang="zh-TW" dirty="0" smtClean="0"/>
              <a:t>:MV</a:t>
            </a:r>
          </a:p>
          <a:p>
            <a:pPr lvl="1"/>
            <a:r>
              <a:rPr lang="zh-TW" altLang="en-US" dirty="0"/>
              <a:t>在</a:t>
            </a:r>
            <a:r>
              <a:rPr lang="en-US" altLang="zh-TW" dirty="0" err="1"/>
              <a:t>Youtube</a:t>
            </a:r>
            <a:r>
              <a:rPr lang="zh-TW" altLang="en-US" dirty="0" smtClean="0"/>
              <a:t>上播放</a:t>
            </a:r>
            <a:r>
              <a:rPr lang="en-US" altLang="zh-TW" dirty="0" smtClean="0"/>
              <a:t>Transformer</a:t>
            </a:r>
            <a:r>
              <a:rPr lang="zh-TW" altLang="en-US" dirty="0" smtClean="0"/>
              <a:t>預告片調到</a:t>
            </a:r>
            <a:r>
              <a:rPr lang="en-US" altLang="zh-TW" dirty="0" smtClean="0"/>
              <a:t>1080P</a:t>
            </a:r>
          </a:p>
          <a:p>
            <a:pPr lvl="1"/>
            <a:r>
              <a:rPr lang="zh-TW" altLang="en-US" dirty="0" smtClean="0"/>
              <a:t>播放</a:t>
            </a:r>
            <a:r>
              <a:rPr lang="en-US" altLang="zh-TW" dirty="0" smtClean="0"/>
              <a:t>1080P</a:t>
            </a:r>
            <a:r>
              <a:rPr lang="zh-TW" altLang="en-US" dirty="0" smtClean="0"/>
              <a:t>影片，如阿凡達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用</a:t>
            </a:r>
            <a:r>
              <a:rPr lang="en-US" altLang="zh-TW" dirty="0" smtClean="0"/>
              <a:t>Premiere Pro</a:t>
            </a:r>
            <a:r>
              <a:rPr lang="zh-TW" altLang="en-US" dirty="0" smtClean="0"/>
              <a:t>剪小短片</a:t>
            </a:r>
            <a:r>
              <a:rPr lang="en-US" altLang="zh-TW" dirty="0" smtClean="0"/>
              <a:t>Preview</a:t>
            </a:r>
          </a:p>
          <a:p>
            <a:pPr lvl="1"/>
            <a:r>
              <a:rPr lang="en-US" altLang="zh-TW" dirty="0" smtClean="0"/>
              <a:t>Windows Movie Maker </a:t>
            </a:r>
            <a:r>
              <a:rPr lang="zh-TW" altLang="en-US" dirty="0" smtClean="0"/>
              <a:t>剪小短片</a:t>
            </a:r>
            <a:r>
              <a:rPr lang="en-US" altLang="zh-TW" dirty="0" smtClean="0"/>
              <a:t>Preview</a:t>
            </a:r>
          </a:p>
          <a:p>
            <a:r>
              <a:rPr lang="zh-TW" altLang="en-US" dirty="0" smtClean="0"/>
              <a:t>同時開啟工作管理員觀察</a:t>
            </a:r>
            <a:r>
              <a:rPr lang="en-US" altLang="zh-TW" dirty="0" smtClean="0"/>
              <a:t>CPU</a:t>
            </a:r>
            <a:r>
              <a:rPr lang="zh-TW" altLang="en-US" dirty="0" smtClean="0"/>
              <a:t>百分比</a:t>
            </a:r>
            <a:endParaRPr lang="en-US" altLang="zh-TW" dirty="0" smtClean="0"/>
          </a:p>
          <a:p>
            <a:r>
              <a:rPr lang="zh-TW" altLang="en-US" dirty="0" smtClean="0"/>
              <a:t>同時多工操作其他事情</a:t>
            </a:r>
            <a:r>
              <a:rPr lang="en-US" altLang="zh-TW" dirty="0" smtClean="0"/>
              <a:t>(</a:t>
            </a:r>
            <a:r>
              <a:rPr lang="zh-TW" altLang="en-US" dirty="0" smtClean="0"/>
              <a:t>看</a:t>
            </a:r>
            <a:r>
              <a:rPr lang="en-US" altLang="zh-TW" dirty="0" smtClean="0"/>
              <a:t>100</a:t>
            </a:r>
            <a:r>
              <a:rPr lang="zh-TW" altLang="en-US" dirty="0" smtClean="0"/>
              <a:t>頁</a:t>
            </a:r>
            <a:r>
              <a:rPr lang="en-US" altLang="zh-TW" dirty="0" smtClean="0"/>
              <a:t>PDF)</a:t>
            </a:r>
          </a:p>
          <a:p>
            <a:r>
              <a:rPr lang="zh-TW" altLang="en-US" dirty="0" smtClean="0"/>
              <a:t>測試結果時非常順暢，與本機無異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42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VMWare </a:t>
            </a:r>
            <a:r>
              <a:rPr lang="zh-TW" altLang="en-US" dirty="0" smtClean="0"/>
              <a:t>壓力測試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本校與</a:t>
            </a:r>
            <a:r>
              <a:rPr lang="en-US" altLang="zh-TW" dirty="0"/>
              <a:t>VMWare</a:t>
            </a:r>
            <a:r>
              <a:rPr lang="zh-TW" altLang="en-US" dirty="0"/>
              <a:t>簽訂校園授權</a:t>
            </a:r>
            <a:endParaRPr lang="en-US" altLang="zh-TW" dirty="0"/>
          </a:p>
          <a:p>
            <a:r>
              <a:rPr lang="zh-TW" altLang="en-US" dirty="0" smtClean="0"/>
              <a:t>含</a:t>
            </a:r>
            <a:r>
              <a:rPr lang="en-US" altLang="zh-TW" dirty="0"/>
              <a:t>90 CCU </a:t>
            </a:r>
            <a:r>
              <a:rPr lang="en-US" altLang="zh-TW" dirty="0" err="1"/>
              <a:t>Lic</a:t>
            </a:r>
            <a:r>
              <a:rPr lang="zh-TW" altLang="en-US" dirty="0"/>
              <a:t>的</a:t>
            </a:r>
            <a:r>
              <a:rPr lang="en-US" altLang="zh-TW" dirty="0" err="1"/>
              <a:t>Hozion</a:t>
            </a:r>
            <a:r>
              <a:rPr lang="en-US" altLang="zh-TW" dirty="0"/>
              <a:t> View</a:t>
            </a:r>
          </a:p>
          <a:p>
            <a:r>
              <a:rPr lang="zh-TW" altLang="en-US" dirty="0"/>
              <a:t>使用</a:t>
            </a:r>
            <a:r>
              <a:rPr lang="zh-TW" altLang="en-US" dirty="0" smtClean="0"/>
              <a:t>電腦教室</a:t>
            </a:r>
            <a:r>
              <a:rPr lang="en-US" altLang="zh-TW" dirty="0" smtClean="0"/>
              <a:t>30</a:t>
            </a:r>
            <a:r>
              <a:rPr lang="zh-TW" altLang="en-US" dirty="0" smtClean="0"/>
              <a:t>臺連</a:t>
            </a:r>
            <a:r>
              <a:rPr lang="zh-TW" altLang="en-US" dirty="0"/>
              <a:t>上</a:t>
            </a:r>
            <a:r>
              <a:rPr lang="zh-TW" altLang="en-US" dirty="0" smtClean="0"/>
              <a:t>，進行</a:t>
            </a:r>
            <a:r>
              <a:rPr lang="zh-TW" altLang="en-US" dirty="0"/>
              <a:t>影音壓力測試</a:t>
            </a:r>
            <a:endParaRPr lang="en-US" altLang="zh-TW" dirty="0"/>
          </a:p>
          <a:p>
            <a:pPr lvl="1"/>
            <a:r>
              <a:rPr lang="zh-TW" altLang="en-US" dirty="0" smtClean="0"/>
              <a:t>使用阿凡達</a:t>
            </a:r>
            <a:r>
              <a:rPr lang="en-US" altLang="zh-TW" dirty="0" smtClean="0"/>
              <a:t>1080P</a:t>
            </a:r>
            <a:r>
              <a:rPr lang="zh-TW" altLang="en-US" dirty="0" smtClean="0"/>
              <a:t>影片撥放</a:t>
            </a:r>
            <a:endParaRPr lang="en-US" altLang="zh-TW" dirty="0" smtClean="0"/>
          </a:p>
          <a:p>
            <a:r>
              <a:rPr lang="zh-TW" altLang="en-US" dirty="0" smtClean="0"/>
              <a:t>由於未有影音調教，整間</a:t>
            </a:r>
            <a:r>
              <a:rPr lang="en-US" altLang="zh-TW" dirty="0" smtClean="0"/>
              <a:t>30</a:t>
            </a:r>
            <a:r>
              <a:rPr lang="zh-TW" altLang="en-US" dirty="0" smtClean="0"/>
              <a:t>台電腦教室操作都非常，卡，影片不順暢</a:t>
            </a:r>
            <a:endParaRPr lang="en-US" altLang="zh-TW" dirty="0" smtClean="0"/>
          </a:p>
          <a:p>
            <a:r>
              <a:rPr lang="zh-TW" altLang="en-US" dirty="0" smtClean="0"/>
              <a:t>從</a:t>
            </a:r>
            <a:r>
              <a:rPr lang="en-US" altLang="zh-TW" dirty="0" err="1" smtClean="0"/>
              <a:t>ESXi</a:t>
            </a:r>
            <a:r>
              <a:rPr lang="zh-TW" altLang="en-US" dirty="0" smtClean="0"/>
              <a:t>管理介面觀看，</a:t>
            </a:r>
            <a:r>
              <a:rPr lang="en-US" altLang="zh-TW" dirty="0" smtClean="0"/>
              <a:t>CPU</a:t>
            </a:r>
            <a:r>
              <a:rPr lang="zh-TW" altLang="en-US" dirty="0" smtClean="0"/>
              <a:t>已經滿載至</a:t>
            </a:r>
            <a:r>
              <a:rPr lang="zh-TW" altLang="en-US" dirty="0"/>
              <a:t>頂</a:t>
            </a:r>
          </a:p>
        </p:txBody>
      </p:sp>
    </p:spTree>
    <p:extLst>
      <p:ext uri="{BB962C8B-B14F-4D97-AF65-F5344CB8AC3E}">
        <p14:creationId xmlns:p14="http://schemas.microsoft.com/office/powerpoint/2010/main" val="20688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初期壓力測試結論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Youtube</a:t>
            </a:r>
            <a:r>
              <a:rPr lang="zh-TW" altLang="en-US" dirty="0" smtClean="0"/>
              <a:t>影片</a:t>
            </a:r>
            <a:r>
              <a:rPr lang="zh-TW" altLang="en-US" dirty="0"/>
              <a:t>撥</a:t>
            </a:r>
            <a:r>
              <a:rPr lang="zh-TW" altLang="en-US" dirty="0" smtClean="0"/>
              <a:t>放可以吃掉大量</a:t>
            </a:r>
            <a:r>
              <a:rPr lang="en-US" altLang="zh-TW" dirty="0" smtClean="0"/>
              <a:t>CPU</a:t>
            </a:r>
            <a:r>
              <a:rPr lang="zh-TW" altLang="en-US" dirty="0" smtClean="0"/>
              <a:t>資源</a:t>
            </a:r>
            <a:endParaRPr lang="en-US" altLang="zh-TW" dirty="0" smtClean="0"/>
          </a:p>
          <a:p>
            <a:r>
              <a:rPr lang="en-US" altLang="zh-TW" dirty="0" err="1" smtClean="0"/>
              <a:t>vWorksapce</a:t>
            </a:r>
            <a:r>
              <a:rPr lang="zh-TW" altLang="en-US" dirty="0" smtClean="0"/>
              <a:t>測試結果符合我們要求水準的雲端電腦</a:t>
            </a:r>
            <a:endParaRPr lang="en-US" altLang="zh-TW" dirty="0" smtClean="0"/>
          </a:p>
          <a:p>
            <a:r>
              <a:rPr lang="en-US" altLang="zh-TW" dirty="0" smtClean="0"/>
              <a:t>VMWare</a:t>
            </a:r>
            <a:r>
              <a:rPr lang="zh-TW" altLang="en-US" dirty="0" smtClean="0"/>
              <a:t>測試告訴我們：如果要打造</a:t>
            </a:r>
            <a:r>
              <a:rPr lang="en-US" altLang="zh-TW" dirty="0" smtClean="0"/>
              <a:t>1080P</a:t>
            </a:r>
            <a:r>
              <a:rPr lang="zh-TW" altLang="en-US" dirty="0" smtClean="0"/>
              <a:t>等級雲端電腦，</a:t>
            </a:r>
            <a:r>
              <a:rPr lang="en-US" altLang="zh-TW" dirty="0" smtClean="0"/>
              <a:t>CPU</a:t>
            </a:r>
            <a:r>
              <a:rPr lang="zh-TW" altLang="en-US" dirty="0" smtClean="0"/>
              <a:t>絕對是一個重點，尤其是人數多，又撥放大量多媒體影片或者製作</a:t>
            </a:r>
            <a:r>
              <a:rPr lang="zh-TW" altLang="en-US" dirty="0"/>
              <a:t>的</a:t>
            </a:r>
            <a:r>
              <a:rPr lang="zh-TW" altLang="en-US" dirty="0" smtClean="0"/>
              <a:t>時候。</a:t>
            </a:r>
            <a:endParaRPr lang="en-US" altLang="zh-TW" dirty="0" smtClean="0"/>
          </a:p>
          <a:p>
            <a:r>
              <a:rPr lang="zh-TW" altLang="en-US" dirty="0" smtClean="0"/>
              <a:t>因此開始進入</a:t>
            </a:r>
            <a:r>
              <a:rPr lang="en-US" altLang="zh-TW" dirty="0" err="1" smtClean="0"/>
              <a:t>vWorkspace</a:t>
            </a:r>
            <a:r>
              <a:rPr lang="zh-TW" altLang="en-US" dirty="0" smtClean="0"/>
              <a:t>進一步壓力測試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0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vWorkspace</a:t>
            </a:r>
            <a:r>
              <a:rPr lang="zh-TW" altLang="en-US" dirty="0" smtClean="0"/>
              <a:t>單台壓力測試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目的</a:t>
            </a:r>
            <a:endParaRPr lang="en-US" altLang="zh-TW" dirty="0"/>
          </a:p>
          <a:p>
            <a:pPr lvl="1"/>
            <a:r>
              <a:rPr lang="zh-TW" altLang="en-US" dirty="0"/>
              <a:t>確認架構是否有瓶頸存在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如果有就是我們未來要投資的方向</a:t>
            </a:r>
            <a:endParaRPr lang="en-US" altLang="zh-TW" dirty="0"/>
          </a:p>
          <a:p>
            <a:pPr lvl="1"/>
            <a:r>
              <a:rPr lang="zh-TW" altLang="en-US" dirty="0"/>
              <a:t>確認上線極限數量</a:t>
            </a:r>
            <a:endParaRPr lang="en-US" altLang="zh-TW" dirty="0"/>
          </a:p>
          <a:p>
            <a:pPr lvl="1"/>
            <a:r>
              <a:rPr lang="zh-TW" altLang="en-US" dirty="0"/>
              <a:t>確認是否為線性成長</a:t>
            </a:r>
            <a:endParaRPr lang="en-US" altLang="zh-TW" dirty="0"/>
          </a:p>
          <a:p>
            <a:r>
              <a:rPr lang="zh-TW" altLang="en-US" dirty="0"/>
              <a:t>如何規劃</a:t>
            </a:r>
            <a:endParaRPr lang="en-US" altLang="zh-TW" dirty="0"/>
          </a:p>
          <a:p>
            <a:pPr lvl="1"/>
            <a:r>
              <a:rPr lang="zh-TW" altLang="en-US" dirty="0"/>
              <a:t>擬定每階段測試時間</a:t>
            </a:r>
            <a:endParaRPr lang="en-US" altLang="zh-TW" dirty="0"/>
          </a:p>
          <a:p>
            <a:pPr lvl="1"/>
            <a:r>
              <a:rPr lang="zh-TW" altLang="en-US" dirty="0"/>
              <a:t>擬定測試情境</a:t>
            </a:r>
            <a:endParaRPr lang="en-US" altLang="zh-TW" dirty="0"/>
          </a:p>
          <a:p>
            <a:pPr lvl="1"/>
            <a:r>
              <a:rPr lang="zh-TW" altLang="en-US" dirty="0"/>
              <a:t>擬定測試人數數量</a:t>
            </a:r>
            <a:endParaRPr lang="en-US" altLang="zh-TW" dirty="0"/>
          </a:p>
          <a:p>
            <a:pPr lvl="1"/>
            <a:r>
              <a:rPr lang="zh-TW" altLang="en-US" dirty="0"/>
              <a:t>如何收集資料，畫出</a:t>
            </a:r>
            <a:r>
              <a:rPr lang="zh-TW" altLang="en-US" dirty="0" smtClean="0"/>
              <a:t>圖表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vWorkspace</a:t>
            </a:r>
            <a:r>
              <a:rPr lang="zh-TW" altLang="en-US" dirty="0"/>
              <a:t>單台壓力測試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以電腦教室進行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30</a:t>
            </a:r>
            <a:r>
              <a:rPr lang="zh-TW" altLang="en-US" dirty="0" smtClean="0"/>
              <a:t>台進行</a:t>
            </a:r>
            <a:r>
              <a:rPr lang="en-US" altLang="zh-TW" dirty="0"/>
              <a:t>1080P</a:t>
            </a:r>
            <a:r>
              <a:rPr lang="zh-TW" altLang="en-US" dirty="0"/>
              <a:t>壓力</a:t>
            </a:r>
            <a:r>
              <a:rPr lang="zh-TW" altLang="en-US" dirty="0" smtClean="0"/>
              <a:t>測試</a:t>
            </a:r>
            <a:endParaRPr lang="en-US" altLang="zh-TW" dirty="0" smtClean="0"/>
          </a:p>
          <a:p>
            <a:r>
              <a:rPr lang="zh-TW" altLang="en-US" dirty="0" smtClean="0"/>
              <a:t>比較</a:t>
            </a:r>
            <a:r>
              <a:rPr lang="en-US" altLang="zh-TW" dirty="0" smtClean="0"/>
              <a:t>GPU</a:t>
            </a:r>
            <a:r>
              <a:rPr lang="zh-TW" altLang="en-US" dirty="0" smtClean="0"/>
              <a:t>與</a:t>
            </a:r>
            <a:r>
              <a:rPr lang="en-US" altLang="zh-TW" dirty="0" smtClean="0"/>
              <a:t>Non</a:t>
            </a:r>
            <a:r>
              <a:rPr lang="zh-TW" altLang="en-US" dirty="0" smtClean="0"/>
              <a:t> </a:t>
            </a:r>
            <a:r>
              <a:rPr lang="en-US" altLang="zh-TW" dirty="0" smtClean="0"/>
              <a:t>GPU</a:t>
            </a:r>
            <a:r>
              <a:rPr lang="zh-TW" altLang="en-US" dirty="0" smtClean="0"/>
              <a:t>是否能用更少</a:t>
            </a:r>
            <a:r>
              <a:rPr lang="en-US" altLang="zh-TW" dirty="0" smtClean="0"/>
              <a:t>CPU</a:t>
            </a:r>
            <a:r>
              <a:rPr lang="zh-TW" altLang="en-US" dirty="0" smtClean="0"/>
              <a:t>資源</a:t>
            </a:r>
            <a:endParaRPr lang="en-US" altLang="zh-TW" dirty="0"/>
          </a:p>
          <a:p>
            <a:r>
              <a:rPr lang="zh-TW" altLang="en-US" dirty="0" smtClean="0"/>
              <a:t>每階段撥放阿凡達影片</a:t>
            </a:r>
            <a:r>
              <a:rPr lang="en-US" altLang="zh-TW" dirty="0" smtClean="0"/>
              <a:t>10</a:t>
            </a:r>
            <a:r>
              <a:rPr lang="zh-TW" altLang="en-US" dirty="0"/>
              <a:t>分鐘</a:t>
            </a:r>
            <a:endParaRPr lang="en-US" altLang="zh-TW" dirty="0"/>
          </a:p>
          <a:p>
            <a:r>
              <a:rPr lang="zh-TW" altLang="en-US" dirty="0"/>
              <a:t>以原廠工具</a:t>
            </a:r>
            <a:r>
              <a:rPr lang="zh-TW" altLang="en-US" dirty="0" smtClean="0"/>
              <a:t>收集數據</a:t>
            </a:r>
            <a:endParaRPr lang="en-US" altLang="zh-TW" dirty="0"/>
          </a:p>
          <a:p>
            <a:pPr lvl="1"/>
            <a:r>
              <a:rPr lang="en-US" altLang="zh-TW" dirty="0" smtClean="0"/>
              <a:t>DPACK</a:t>
            </a:r>
            <a:endParaRPr lang="en-US" altLang="zh-TW" dirty="0"/>
          </a:p>
          <a:p>
            <a:pPr lvl="1"/>
            <a:r>
              <a:rPr lang="en-US" altLang="zh-TW" dirty="0"/>
              <a:t>SANHQ</a:t>
            </a:r>
          </a:p>
          <a:p>
            <a:pPr lvl="1"/>
            <a:r>
              <a:rPr lang="en-US" altLang="zh-TW" dirty="0" err="1" smtClean="0"/>
              <a:t>Foglight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881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vWorkspace</a:t>
            </a:r>
            <a:r>
              <a:rPr lang="zh-TW" altLang="en-US" dirty="0"/>
              <a:t>單台壓力</a:t>
            </a:r>
            <a:r>
              <a:rPr lang="zh-TW" altLang="en-US" dirty="0" smtClean="0"/>
              <a:t>測試結果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結果是</a:t>
            </a:r>
            <a:r>
              <a:rPr lang="zh-TW" altLang="en-US" dirty="0" smtClean="0"/>
              <a:t>以</a:t>
            </a:r>
            <a:r>
              <a:rPr lang="en-US" altLang="zh-TW" dirty="0" smtClean="0"/>
              <a:t>E5-2680v3 12C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192GB</a:t>
            </a:r>
            <a:r>
              <a:rPr lang="zh-TW" altLang="en-US" dirty="0"/>
              <a:t>記憶體來看幾乎</a:t>
            </a:r>
            <a:r>
              <a:rPr lang="en-US" altLang="zh-TW" dirty="0"/>
              <a:t>Server</a:t>
            </a:r>
            <a:r>
              <a:rPr lang="zh-TW" altLang="en-US" dirty="0"/>
              <a:t>資源沒有太大影響，非常</a:t>
            </a:r>
            <a:r>
              <a:rPr lang="zh-TW" altLang="en-US" dirty="0" smtClean="0"/>
              <a:t>輕鬆</a:t>
            </a:r>
            <a:endParaRPr lang="en-US" altLang="zh-TW" dirty="0" smtClean="0"/>
          </a:p>
          <a:p>
            <a:r>
              <a:rPr lang="en-US" altLang="zh-TW" dirty="0"/>
              <a:t>GPU</a:t>
            </a:r>
            <a:r>
              <a:rPr lang="zh-TW" altLang="en-US" dirty="0"/>
              <a:t>除了特別</a:t>
            </a:r>
            <a:r>
              <a:rPr lang="zh-TW" altLang="en-US" dirty="0" smtClean="0"/>
              <a:t>軟體有需求外，</a:t>
            </a:r>
            <a:r>
              <a:rPr lang="zh-TW" altLang="en-US" dirty="0"/>
              <a:t>一般影音需求無需</a:t>
            </a:r>
            <a:r>
              <a:rPr lang="zh-TW" altLang="en-US" dirty="0" smtClean="0"/>
              <a:t>要</a:t>
            </a:r>
            <a:endParaRPr lang="en-US" altLang="zh-TW" dirty="0" smtClean="0"/>
          </a:p>
          <a:p>
            <a:r>
              <a:rPr lang="zh-TW" altLang="en-US" dirty="0" smtClean="0"/>
              <a:t>按照壓力測試結果，在機器記憶體裝滿</a:t>
            </a:r>
            <a:r>
              <a:rPr lang="en-US" altLang="zh-TW" dirty="0" smtClean="0"/>
              <a:t>384GB</a:t>
            </a:r>
            <a:r>
              <a:rPr lang="zh-TW" altLang="en-US" dirty="0" smtClean="0"/>
              <a:t>的狀況下，要服務</a:t>
            </a:r>
            <a:r>
              <a:rPr lang="en-US" altLang="zh-TW" dirty="0" smtClean="0"/>
              <a:t>70</a:t>
            </a:r>
            <a:r>
              <a:rPr lang="zh-TW" altLang="en-US" dirty="0" smtClean="0"/>
              <a:t>人不成問題</a:t>
            </a:r>
            <a:endParaRPr lang="en-US" altLang="zh-TW" dirty="0" smtClean="0"/>
          </a:p>
          <a:p>
            <a:r>
              <a:rPr lang="zh-TW" altLang="en-US" dirty="0" smtClean="0"/>
              <a:t>不同工具收集時間區間不一樣，同時間軸效能資料</a:t>
            </a:r>
            <a:r>
              <a:rPr lang="zh-TW" altLang="en-US" dirty="0"/>
              <a:t>會</a:t>
            </a:r>
            <a:r>
              <a:rPr lang="zh-TW" altLang="en-US" dirty="0" smtClean="0"/>
              <a:t>對不</a:t>
            </a:r>
            <a:r>
              <a:rPr lang="zh-TW" altLang="en-US" dirty="0" smtClean="0"/>
              <a:t>起</a:t>
            </a:r>
            <a:r>
              <a:rPr lang="zh-TW" altLang="en-US" dirty="0"/>
              <a:t>來</a:t>
            </a:r>
            <a:endParaRPr lang="en-US" altLang="zh-TW" dirty="0" smtClean="0"/>
          </a:p>
          <a:p>
            <a:r>
              <a:rPr lang="en-US" altLang="zh-TW" dirty="0" smtClean="0"/>
              <a:t>10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30</a:t>
            </a:r>
            <a:r>
              <a:rPr lang="zh-TW" altLang="en-US" dirty="0" smtClean="0"/>
              <a:t>台壓力測試看不到線性成長，如需更大量壓力測試，需要有自動化壓力測試</a:t>
            </a:r>
            <a:r>
              <a:rPr lang="zh-TW" altLang="en-US" dirty="0"/>
              <a:t>軟體，如</a:t>
            </a:r>
            <a:r>
              <a:rPr lang="en-US" altLang="zh-TW" dirty="0" err="1" smtClean="0"/>
              <a:t>LoginVSI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69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建置時機成熟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5" y="761545"/>
            <a:ext cx="5000806" cy="3697913"/>
          </a:xfrm>
          <a:effectLst>
            <a:softEdge rad="6350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79" y="2955241"/>
            <a:ext cx="4426854" cy="331586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519878" y="4882130"/>
            <a:ext cx="4192800" cy="947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2800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2400" i="1" kern="1200">
                <a:solidFill>
                  <a:srgbClr val="40A69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2000" kern="120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7"/>
              </a:buBlip>
              <a:defRPr sz="1800" kern="120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回應財務單位投資效益</a:t>
            </a:r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956802" y="1735212"/>
            <a:ext cx="4192800" cy="677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2800" kern="120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defRPr sz="2400" i="1" kern="1200">
                <a:solidFill>
                  <a:srgbClr val="40A69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6"/>
              </a:buBlip>
              <a:defRPr sz="2000" kern="120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7"/>
              </a:buBlip>
              <a:defRPr sz="1800" kern="120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可規劃大量建置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14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維運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效能達到了，如何確保使用者體驗正確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需要</a:t>
            </a:r>
            <a:r>
              <a:rPr lang="zh-TW" altLang="en-US" dirty="0" smtClean="0"/>
              <a:t>有效能管理介面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付費</a:t>
            </a:r>
            <a:r>
              <a:rPr lang="en-US" altLang="zh-TW" dirty="0"/>
              <a:t>)</a:t>
            </a:r>
            <a:r>
              <a:rPr lang="en-US" altLang="zh-TW" dirty="0" smtClean="0"/>
              <a:t>VMWare </a:t>
            </a:r>
            <a:r>
              <a:rPr lang="en-US" altLang="zh-TW" dirty="0" err="1" smtClean="0"/>
              <a:t>VRealize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 Horizon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內建</a:t>
            </a:r>
            <a:r>
              <a:rPr lang="en-US" altLang="zh-TW" dirty="0" smtClean="0"/>
              <a:t>)Dell </a:t>
            </a:r>
            <a:r>
              <a:rPr lang="en-US" altLang="zh-TW" dirty="0" err="1" smtClean="0"/>
              <a:t>vWorkspace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Foglight</a:t>
            </a:r>
            <a:endParaRPr lang="en-US" altLang="zh-TW" dirty="0" smtClean="0"/>
          </a:p>
          <a:p>
            <a:r>
              <a:rPr lang="zh-TW" altLang="en-US" dirty="0" smtClean="0"/>
              <a:t>關注下列</a:t>
            </a:r>
            <a:r>
              <a:rPr lang="zh-TW" altLang="en-US" dirty="0"/>
              <a:t>指標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CPU</a:t>
            </a:r>
            <a:endParaRPr lang="en-US" altLang="zh-TW" dirty="0"/>
          </a:p>
          <a:p>
            <a:pPr lvl="1"/>
            <a:r>
              <a:rPr lang="en-US" altLang="zh-TW" dirty="0" smtClean="0"/>
              <a:t>Ram </a:t>
            </a:r>
            <a:endParaRPr lang="en-US" altLang="zh-TW" dirty="0"/>
          </a:p>
          <a:p>
            <a:pPr lvl="1"/>
            <a:r>
              <a:rPr lang="en-US" altLang="zh-TW" dirty="0" smtClean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14228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維運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並非像是</a:t>
            </a:r>
            <a:r>
              <a:rPr lang="en-US" altLang="zh-TW" dirty="0" err="1" smtClean="0"/>
              <a:t>DataCenter</a:t>
            </a:r>
            <a:r>
              <a:rPr lang="zh-TW" altLang="en-US" dirty="0" smtClean="0"/>
              <a:t>可套用</a:t>
            </a:r>
            <a:r>
              <a:rPr lang="zh-TW" altLang="en-US" dirty="0"/>
              <a:t>相同</a:t>
            </a:r>
            <a:r>
              <a:rPr lang="zh-TW" altLang="en-US" dirty="0" smtClean="0"/>
              <a:t>方式管理</a:t>
            </a:r>
            <a:endParaRPr lang="en-US" altLang="zh-TW" dirty="0" smtClean="0"/>
          </a:p>
          <a:p>
            <a:r>
              <a:rPr lang="en-US" altLang="zh-TW" dirty="0" err="1" smtClean="0"/>
              <a:t>DataCenter</a:t>
            </a:r>
            <a:r>
              <a:rPr lang="en-US" altLang="zh-TW" dirty="0" smtClean="0"/>
              <a:t> VM</a:t>
            </a:r>
            <a:r>
              <a:rPr lang="zh-TW" altLang="en-US" dirty="0" smtClean="0"/>
              <a:t>通常都做單一任務</a:t>
            </a:r>
            <a:endParaRPr lang="en-US" altLang="zh-TW" dirty="0" smtClean="0"/>
          </a:p>
          <a:p>
            <a:r>
              <a:rPr lang="en-US" altLang="zh-TW" dirty="0" smtClean="0"/>
              <a:t>VDI</a:t>
            </a:r>
            <a:r>
              <a:rPr lang="zh-TW" altLang="en-US" dirty="0" smtClean="0"/>
              <a:t> </a:t>
            </a:r>
            <a:r>
              <a:rPr lang="en-US" altLang="zh-TW" dirty="0" smtClean="0"/>
              <a:t>VM</a:t>
            </a:r>
            <a:r>
              <a:rPr lang="zh-TW" altLang="en-US" dirty="0" smtClean="0"/>
              <a:t>通常會作多工任務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上網查資料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邊聽音樂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邊</a:t>
            </a:r>
            <a:r>
              <a:rPr lang="zh-TW" altLang="en-US" dirty="0"/>
              <a:t>做</a:t>
            </a:r>
            <a:r>
              <a:rPr lang="zh-TW" altLang="en-US" dirty="0" smtClean="0"/>
              <a:t>一下作業</a:t>
            </a:r>
            <a:endParaRPr lang="en-US" altLang="zh-TW" dirty="0" smtClean="0"/>
          </a:p>
          <a:p>
            <a:r>
              <a:rPr lang="zh-TW" altLang="en-US" dirty="0" smtClean="0"/>
              <a:t>如果不能知道使用者正在用那些軟體或者</a:t>
            </a:r>
            <a:r>
              <a:rPr lang="en-US" altLang="zh-TW" dirty="0" smtClean="0"/>
              <a:t>Process</a:t>
            </a:r>
            <a:r>
              <a:rPr lang="zh-TW" altLang="en-US" dirty="0" smtClean="0"/>
              <a:t>造成</a:t>
            </a:r>
            <a:r>
              <a:rPr lang="en-US" altLang="zh-TW" dirty="0" smtClean="0"/>
              <a:t>CPU</a:t>
            </a:r>
            <a:r>
              <a:rPr lang="zh-TW" altLang="en-US" dirty="0" smtClean="0"/>
              <a:t>或者記憶體大量飆高，會造成無法了解瓶頸在哪裡，導致做了錯誤投資，而未能改善狀況。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57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4" y="984704"/>
            <a:ext cx="8595987" cy="5486434"/>
          </a:xfrm>
        </p:spPr>
        <p:txBody>
          <a:bodyPr anchor="ctr"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altLang="zh-TW" sz="2800" kern="1200" dirty="0" smtClean="0">
                <a:solidFill>
                  <a:srgbClr val="3676B0"/>
                </a:solidFill>
                <a:effectLst/>
              </a:rPr>
              <a:t>Part I</a:t>
            </a:r>
            <a:r>
              <a:rPr lang="zh-TW" altLang="zh-TW" sz="2800" kern="1200" dirty="0" smtClean="0">
                <a:solidFill>
                  <a:srgbClr val="3676B0"/>
                </a:solidFill>
                <a:effectLst/>
              </a:rPr>
              <a:t>、智慧校園：行動與雲端</a:t>
            </a:r>
            <a:endParaRPr lang="en-US" altLang="zh-TW" sz="2800" kern="1200" dirty="0" smtClean="0">
              <a:solidFill>
                <a:srgbClr val="3676B0"/>
              </a:solidFill>
              <a:effectLst/>
            </a:endParaRPr>
          </a:p>
          <a:p>
            <a:pPr lvl="1">
              <a:spcBef>
                <a:spcPts val="1000"/>
              </a:spcBef>
              <a:buBlip>
                <a:blip r:embed="rId2"/>
              </a:buBlip>
            </a:pPr>
            <a:r>
              <a:rPr lang="zh-TW" altLang="en-US" i="0" dirty="0" smtClean="0">
                <a:solidFill>
                  <a:srgbClr val="3676B0"/>
                </a:solidFill>
              </a:rPr>
              <a:t>華岡行動應用的發展</a:t>
            </a:r>
            <a:endParaRPr lang="en-US" altLang="zh-TW" i="0" dirty="0" smtClean="0">
              <a:solidFill>
                <a:srgbClr val="3676B0"/>
              </a:solidFill>
            </a:endParaRPr>
          </a:p>
          <a:p>
            <a:pPr lvl="1">
              <a:spcBef>
                <a:spcPts val="1000"/>
              </a:spcBef>
              <a:buBlip>
                <a:blip r:embed="rId2"/>
              </a:buBlip>
            </a:pPr>
            <a:r>
              <a:rPr lang="zh-TW" altLang="en-US" i="0" dirty="0" smtClean="0">
                <a:solidFill>
                  <a:srgbClr val="3676B0"/>
                </a:solidFill>
              </a:rPr>
              <a:t>華岡雲端應用服務的規劃與發想</a:t>
            </a:r>
            <a:endParaRPr lang="en-US" altLang="zh-TW" i="0" dirty="0" smtClean="0">
              <a:solidFill>
                <a:srgbClr val="3676B0"/>
              </a:solidFill>
            </a:endParaRPr>
          </a:p>
          <a:p>
            <a:r>
              <a:rPr lang="en-US" altLang="zh-TW" sz="3200" kern="1200" dirty="0" smtClean="0">
                <a:solidFill>
                  <a:srgbClr val="3676B0"/>
                </a:solidFill>
                <a:effectLst/>
              </a:rPr>
              <a:t>Part II</a:t>
            </a:r>
            <a:r>
              <a:rPr lang="zh-TW" altLang="zh-TW" sz="3200" kern="1200" dirty="0" smtClean="0">
                <a:solidFill>
                  <a:srgbClr val="3676B0"/>
                </a:solidFill>
                <a:effectLst/>
              </a:rPr>
              <a:t>、校園雲端公用電腦服務的建置與應用</a:t>
            </a:r>
            <a:endParaRPr lang="en-US" altLang="zh-TW" sz="3200" kern="1200" dirty="0" smtClean="0">
              <a:solidFill>
                <a:srgbClr val="3676B0"/>
              </a:solidFill>
              <a:effectLst/>
            </a:endParaRPr>
          </a:p>
          <a:p>
            <a:pPr lvl="1"/>
            <a:r>
              <a:rPr lang="zh-TW" altLang="en-US" i="0" dirty="0" smtClean="0">
                <a:solidFill>
                  <a:srgbClr val="3676B0"/>
                </a:solidFill>
              </a:rPr>
              <a:t>建置目標</a:t>
            </a:r>
            <a:endParaRPr lang="en-US" altLang="zh-TW" i="0" dirty="0" smtClean="0">
              <a:solidFill>
                <a:srgbClr val="3676B0"/>
              </a:solidFill>
            </a:endParaRPr>
          </a:p>
          <a:p>
            <a:pPr lvl="1"/>
            <a:r>
              <a:rPr lang="zh-TW" altLang="en-US" i="0" dirty="0" smtClean="0">
                <a:solidFill>
                  <a:srgbClr val="3676B0"/>
                </a:solidFill>
                <a:effectLst/>
              </a:rPr>
              <a:t>產品實測與發現</a:t>
            </a:r>
            <a:endParaRPr lang="en-US" altLang="zh-TW" i="0" dirty="0" smtClean="0">
              <a:solidFill>
                <a:srgbClr val="3676B0"/>
              </a:solidFill>
              <a:effectLst/>
            </a:endParaRPr>
          </a:p>
          <a:p>
            <a:pPr lvl="1"/>
            <a:r>
              <a:rPr lang="zh-TW" altLang="en-US" i="0" dirty="0" smtClean="0">
                <a:solidFill>
                  <a:srgbClr val="3676B0"/>
                </a:solidFill>
                <a:effectLst/>
              </a:rPr>
              <a:t>系統整合與發展</a:t>
            </a:r>
            <a:endParaRPr lang="zh-TW" altLang="zh-TW" i="0" dirty="0" smtClean="0">
              <a:solidFill>
                <a:srgbClr val="3676B0"/>
              </a:solidFill>
              <a:effectLst/>
            </a:endParaRP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altLang="zh-TW" sz="2800" kern="1200" dirty="0" smtClean="0">
                <a:solidFill>
                  <a:srgbClr val="3676B0"/>
                </a:solidFill>
                <a:effectLst/>
              </a:rPr>
              <a:t>Part</a:t>
            </a:r>
            <a:r>
              <a:rPr lang="en-US" altLang="zh-TW" sz="2800" kern="1200" baseline="0" dirty="0" smtClean="0">
                <a:solidFill>
                  <a:srgbClr val="3676B0"/>
                </a:solidFill>
                <a:effectLst/>
              </a:rPr>
              <a:t> III</a:t>
            </a:r>
            <a:r>
              <a:rPr lang="zh-TW" altLang="zh-TW" sz="2800" kern="1200" baseline="0" dirty="0" smtClean="0">
                <a:solidFill>
                  <a:srgbClr val="3676B0"/>
                </a:solidFill>
                <a:effectLst/>
              </a:rPr>
              <a:t>、</a:t>
            </a:r>
            <a:r>
              <a:rPr lang="zh-TW" altLang="zh-TW" sz="2800" kern="1200" dirty="0" smtClean="0">
                <a:solidFill>
                  <a:srgbClr val="3676B0"/>
                </a:solidFill>
                <a:effectLst/>
              </a:rPr>
              <a:t>資源使用紀錄的蒐集、</a:t>
            </a:r>
            <a:r>
              <a:rPr lang="zh-TW" altLang="zh-TW" sz="2800" kern="1200" baseline="0" dirty="0" smtClean="0">
                <a:solidFill>
                  <a:srgbClr val="3676B0"/>
                </a:solidFill>
                <a:effectLst/>
              </a:rPr>
              <a:t>分析與應用</a:t>
            </a:r>
            <a:endParaRPr lang="en-US" altLang="zh-TW" sz="2800" kern="1200" baseline="0" dirty="0" smtClean="0">
              <a:solidFill>
                <a:srgbClr val="3676B0"/>
              </a:solidFill>
              <a:effectLst/>
            </a:endParaRPr>
          </a:p>
          <a:p>
            <a:pPr lvl="1">
              <a:spcBef>
                <a:spcPts val="1000"/>
              </a:spcBef>
              <a:buFontTx/>
              <a:buBlip>
                <a:blip r:embed="rId2"/>
              </a:buBlip>
            </a:pPr>
            <a:r>
              <a:rPr lang="zh-TW" altLang="en-US" sz="2400" i="0" dirty="0" smtClean="0">
                <a:solidFill>
                  <a:srgbClr val="3676B0"/>
                </a:solidFill>
              </a:rPr>
              <a:t>現有</a:t>
            </a:r>
            <a:r>
              <a:rPr lang="en-US" altLang="zh-TW" sz="2400" i="0" dirty="0" smtClean="0">
                <a:solidFill>
                  <a:srgbClr val="3676B0"/>
                </a:solidFill>
              </a:rPr>
              <a:t>VDI</a:t>
            </a:r>
            <a:r>
              <a:rPr lang="zh-TW" altLang="en-US" sz="2400" i="0" dirty="0" smtClean="0">
                <a:solidFill>
                  <a:srgbClr val="3676B0"/>
                </a:solidFill>
              </a:rPr>
              <a:t>建置環境的侷限</a:t>
            </a:r>
            <a:endParaRPr lang="en-US" altLang="zh-TW" sz="2400" i="0" dirty="0" smtClean="0">
              <a:solidFill>
                <a:srgbClr val="3676B0"/>
              </a:solidFill>
            </a:endParaRPr>
          </a:p>
          <a:p>
            <a:pPr lvl="1">
              <a:spcBef>
                <a:spcPts val="1000"/>
              </a:spcBef>
              <a:buFontTx/>
              <a:buBlip>
                <a:blip r:embed="rId2"/>
              </a:buBlip>
            </a:pPr>
            <a:r>
              <a:rPr lang="zh-TW" altLang="en-US" sz="2400" i="0" dirty="0" smtClean="0">
                <a:solidFill>
                  <a:srgbClr val="3676B0"/>
                </a:solidFill>
              </a:rPr>
              <a:t>資訊服務儀錶板的建置</a:t>
            </a:r>
            <a:endParaRPr lang="en-US" altLang="zh-TW" sz="2400" i="0" dirty="0" smtClean="0">
              <a:solidFill>
                <a:srgbClr val="3676B0"/>
              </a:solidFill>
            </a:endParaRPr>
          </a:p>
          <a:p>
            <a:pPr lvl="1">
              <a:spcBef>
                <a:spcPts val="1000"/>
              </a:spcBef>
              <a:buFontTx/>
              <a:buBlip>
                <a:blip r:embed="rId2"/>
              </a:buBlip>
            </a:pPr>
            <a:r>
              <a:rPr lang="zh-TW" altLang="en-US" i="0" dirty="0" smtClean="0">
                <a:solidFill>
                  <a:srgbClr val="3676B0"/>
                </a:solidFill>
                <a:effectLst/>
              </a:rPr>
              <a:t>學習行為的分</a:t>
            </a:r>
            <a:r>
              <a:rPr lang="zh-TW" altLang="en-US" i="0" dirty="0">
                <a:solidFill>
                  <a:srgbClr val="3676B0"/>
                </a:solidFill>
                <a:effectLst/>
              </a:rPr>
              <a:t>析</a:t>
            </a:r>
            <a:endParaRPr lang="zh-TW" altLang="zh-TW" sz="2400" i="0" dirty="0" smtClean="0">
              <a:solidFill>
                <a:srgbClr val="3676B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也能虛實整合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對使用者來講，他不在乎這是實體還是虛擬電腦</a:t>
            </a:r>
            <a:endParaRPr lang="en-US" altLang="zh-TW" dirty="0" smtClean="0"/>
          </a:p>
          <a:p>
            <a:r>
              <a:rPr lang="zh-TW" altLang="en-US" dirty="0" smtClean="0"/>
              <a:t>透過</a:t>
            </a:r>
            <a:r>
              <a:rPr lang="en-US" altLang="zh-TW" dirty="0" err="1" smtClean="0"/>
              <a:t>vWorkspace</a:t>
            </a:r>
            <a:r>
              <a:rPr lang="zh-TW" altLang="en-US" dirty="0" smtClean="0"/>
              <a:t>可以將實體電腦提供出來使用</a:t>
            </a:r>
            <a:endParaRPr lang="en-US" altLang="zh-TW" dirty="0" smtClean="0"/>
          </a:p>
          <a:p>
            <a:r>
              <a:rPr lang="zh-TW" altLang="en-US" dirty="0" smtClean="0"/>
              <a:t>實體電腦使用</a:t>
            </a:r>
            <a:r>
              <a:rPr lang="en-US" altLang="zh-TW" dirty="0" smtClean="0"/>
              <a:t>WSM</a:t>
            </a:r>
            <a:r>
              <a:rPr lang="zh-TW" altLang="en-US" dirty="0" smtClean="0"/>
              <a:t>管理</a:t>
            </a:r>
            <a:endParaRPr lang="en-US" altLang="zh-TW" dirty="0" smtClean="0"/>
          </a:p>
          <a:p>
            <a:r>
              <a:rPr lang="zh-TW" altLang="en-US" dirty="0" smtClean="0"/>
              <a:t>優點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可擴大服務規模，不因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資源有限而服務縮限</a:t>
            </a:r>
            <a:endParaRPr lang="en-US" altLang="zh-TW" dirty="0" smtClean="0"/>
          </a:p>
          <a:p>
            <a:pPr lvl="1"/>
            <a:r>
              <a:rPr lang="zh-TW" altLang="en-US" dirty="0"/>
              <a:t>適合</a:t>
            </a:r>
            <a:r>
              <a:rPr lang="zh-TW" altLang="en-US" dirty="0" smtClean="0"/>
              <a:t>實體電腦資源運算需求者</a:t>
            </a:r>
            <a:endParaRPr lang="en-US" altLang="zh-TW" dirty="0" smtClean="0"/>
          </a:p>
          <a:p>
            <a:r>
              <a:rPr lang="zh-TW" altLang="en-US" dirty="0" smtClean="0"/>
              <a:t>缺點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</a:t>
            </a:r>
            <a:r>
              <a:rPr lang="zh-TW" altLang="en-US" dirty="0"/>
              <a:t>法</a:t>
            </a:r>
            <a:r>
              <a:rPr lang="zh-TW" altLang="en-US" dirty="0" smtClean="0"/>
              <a:t>節能減碳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多餘的運算資源無法分享其他人使用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66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軟體部署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Image(Template)</a:t>
            </a:r>
            <a:r>
              <a:rPr lang="zh-TW" altLang="en-US" dirty="0" smtClean="0"/>
              <a:t>管理中是個大問題</a:t>
            </a:r>
            <a:endParaRPr lang="en-US" altLang="zh-TW" dirty="0" smtClean="0"/>
          </a:p>
          <a:p>
            <a:r>
              <a:rPr lang="zh-TW" altLang="en-US" dirty="0" smtClean="0"/>
              <a:t>每重新佈署不同需求的，都要重新安裝軟體</a:t>
            </a:r>
            <a:endParaRPr lang="en-US" altLang="zh-TW" dirty="0" smtClean="0"/>
          </a:p>
          <a:p>
            <a:r>
              <a:rPr lang="zh-TW" altLang="en-US" dirty="0" smtClean="0"/>
              <a:t>是不是可以只裝</a:t>
            </a:r>
            <a:r>
              <a:rPr lang="en-US" altLang="zh-TW" dirty="0" smtClean="0"/>
              <a:t>OS</a:t>
            </a:r>
            <a:r>
              <a:rPr lang="zh-TW" altLang="en-US" dirty="0" smtClean="0"/>
              <a:t>，軟體</a:t>
            </a:r>
            <a:r>
              <a:rPr lang="en-US" altLang="zh-TW" dirty="0" smtClean="0"/>
              <a:t>On Demand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Win7</a:t>
            </a:r>
            <a:r>
              <a:rPr lang="zh-TW" altLang="en-US" dirty="0" smtClean="0"/>
              <a:t>、</a:t>
            </a:r>
            <a:r>
              <a:rPr lang="en-US" altLang="zh-TW" dirty="0" smtClean="0"/>
              <a:t>Win8</a:t>
            </a:r>
            <a:r>
              <a:rPr lang="zh-TW" altLang="en-US" dirty="0" smtClean="0"/>
              <a:t>、</a:t>
            </a:r>
            <a:r>
              <a:rPr lang="en-US" altLang="zh-TW" dirty="0" smtClean="0"/>
              <a:t>Win10 + 10</a:t>
            </a:r>
            <a:r>
              <a:rPr lang="zh-TW" altLang="en-US" dirty="0" smtClean="0"/>
              <a:t>種以上授權軟體</a:t>
            </a:r>
            <a:endParaRPr lang="en-US" altLang="zh-TW" dirty="0" smtClean="0"/>
          </a:p>
          <a:p>
            <a:r>
              <a:rPr lang="zh-TW" altLang="en-US" dirty="0" smtClean="0"/>
              <a:t>可以有多媒體、程式開發、一般範本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解決方案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Dell </a:t>
            </a:r>
            <a:r>
              <a:rPr lang="en-US" altLang="zh-TW" dirty="0" err="1" smtClean="0"/>
              <a:t>vWorkspace</a:t>
            </a:r>
            <a:r>
              <a:rPr lang="en-US" altLang="zh-TW" dirty="0" smtClean="0"/>
              <a:t> </a:t>
            </a:r>
            <a:r>
              <a:rPr lang="en-US" altLang="zh-TW" dirty="0" smtClean="0"/>
              <a:t>WSM</a:t>
            </a:r>
            <a:r>
              <a:rPr lang="zh-TW" altLang="en-US" dirty="0" smtClean="0"/>
              <a:t> </a:t>
            </a:r>
            <a:r>
              <a:rPr lang="en-US" altLang="zh-TW" dirty="0" smtClean="0"/>
              <a:t>(Application Layer)</a:t>
            </a:r>
          </a:p>
          <a:p>
            <a:pPr lvl="1"/>
            <a:r>
              <a:rPr lang="en-US" altLang="zh-TW" dirty="0" smtClean="0"/>
              <a:t>VMWare App Volume</a:t>
            </a:r>
          </a:p>
          <a:p>
            <a:pPr lvl="1"/>
            <a:r>
              <a:rPr lang="en-US" altLang="zh-TW" dirty="0" err="1" smtClean="0"/>
              <a:t>Numecent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CloudPaging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480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VDI</a:t>
            </a:r>
            <a:r>
              <a:rPr lang="zh-TW" altLang="en-US" dirty="0"/>
              <a:t>軟體</a:t>
            </a:r>
            <a:r>
              <a:rPr lang="zh-TW" altLang="en-US" dirty="0" smtClean="0"/>
              <a:t>部署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 Demand</a:t>
            </a:r>
            <a:r>
              <a:rPr lang="zh-TW" altLang="en-US" dirty="0" smtClean="0"/>
              <a:t>好處是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再也不用全部安裝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節省你的硬碟空間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節省你的軟體</a:t>
            </a:r>
            <a:r>
              <a:rPr lang="en-US" altLang="zh-TW" dirty="0" smtClean="0"/>
              <a:t>License</a:t>
            </a:r>
          </a:p>
          <a:p>
            <a:r>
              <a:rPr lang="zh-TW" altLang="en-US" dirty="0" smtClean="0"/>
              <a:t>缺點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網路有問題，派送失敗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軟體使用有問題，是網路問題，還是其他問題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因各家實作技術不同，發生不同效能問題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1224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系統整合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3"/>
            <a:ext cx="8403468" cy="499155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三個字：自</a:t>
            </a:r>
            <a:r>
              <a:rPr lang="en-US" altLang="zh-TW" dirty="0" smtClean="0"/>
              <a:t>-</a:t>
            </a:r>
            <a:r>
              <a:rPr lang="zh-TW" altLang="en-US" dirty="0" smtClean="0"/>
              <a:t>動</a:t>
            </a:r>
            <a:r>
              <a:rPr lang="en-US" altLang="zh-TW" dirty="0" smtClean="0"/>
              <a:t>-</a:t>
            </a:r>
            <a:r>
              <a:rPr lang="zh-TW" altLang="en-US" dirty="0" smtClean="0"/>
              <a:t>化</a:t>
            </a:r>
            <a:endParaRPr lang="en-US" altLang="zh-TW" dirty="0" smtClean="0"/>
          </a:p>
          <a:p>
            <a:r>
              <a:rPr lang="zh-TW" altLang="en-US" dirty="0" smtClean="0"/>
              <a:t>目標降低管理成本</a:t>
            </a:r>
            <a:endParaRPr lang="en-US" altLang="zh-TW" dirty="0" smtClean="0"/>
          </a:p>
          <a:p>
            <a:r>
              <a:rPr lang="zh-TW" altLang="en-US" dirty="0" smtClean="0"/>
              <a:t>還可以有其他延伸應用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</a:t>
            </a:r>
            <a:r>
              <a:rPr lang="en-US" altLang="zh-TW" dirty="0" smtClean="0"/>
              <a:t>:</a:t>
            </a:r>
            <a:r>
              <a:rPr lang="zh-TW" altLang="en-US" dirty="0" smtClean="0"/>
              <a:t>老師可以透過課輔系統，勾選完上課軟體，上課時間到系統自動部屬。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學生要使用</a:t>
            </a:r>
            <a:r>
              <a:rPr lang="en-US" altLang="zh-TW" dirty="0" smtClean="0"/>
              <a:t>VDI</a:t>
            </a:r>
            <a:r>
              <a:rPr lang="zh-TW" altLang="en-US" dirty="0" smtClean="0"/>
              <a:t>，填完問卷才能使用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特殊軟體</a:t>
            </a:r>
            <a:r>
              <a:rPr lang="en-US" altLang="zh-TW" dirty="0" smtClean="0"/>
              <a:t>VDI</a:t>
            </a:r>
            <a:r>
              <a:rPr lang="zh-TW" altLang="en-US" dirty="0" smtClean="0"/>
              <a:t>，學生透過申請審核通過，才能進入</a:t>
            </a:r>
            <a:endParaRPr lang="en-US" altLang="zh-TW" dirty="0" smtClean="0"/>
          </a:p>
          <a:p>
            <a:r>
              <a:rPr lang="en-US" altLang="zh-TW" dirty="0" smtClean="0"/>
              <a:t>Dell </a:t>
            </a:r>
            <a:r>
              <a:rPr lang="en-US" altLang="zh-TW" dirty="0" err="1" smtClean="0"/>
              <a:t>vWorkspace</a:t>
            </a:r>
            <a:r>
              <a:rPr lang="zh-TW" altLang="en-US" dirty="0" smtClean="0"/>
              <a:t>系統整合提供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ClientWebAPI</a:t>
            </a:r>
            <a:endParaRPr lang="en-US" altLang="zh-TW" dirty="0"/>
          </a:p>
          <a:p>
            <a:pPr lvl="1"/>
            <a:r>
              <a:rPr lang="en-US" altLang="zh-TW" dirty="0" err="1" smtClean="0"/>
              <a:t>vPowerShell</a:t>
            </a:r>
            <a:endParaRPr lang="en-US" altLang="zh-TW" dirty="0" smtClean="0"/>
          </a:p>
          <a:p>
            <a:r>
              <a:rPr lang="en-US" altLang="zh-TW" dirty="0" smtClean="0"/>
              <a:t>VMWare Horizon View</a:t>
            </a:r>
            <a:r>
              <a:rPr lang="zh-TW" altLang="en-US" dirty="0" smtClean="0"/>
              <a:t>系統整合提供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大部分為</a:t>
            </a:r>
            <a:r>
              <a:rPr lang="en-US" altLang="zh-TW" dirty="0" smtClean="0"/>
              <a:t>VMWare vSphere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26895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VDI</a:t>
            </a:r>
            <a:r>
              <a:rPr lang="zh-TW" altLang="en-US" dirty="0" smtClean="0"/>
              <a:t>建置相關注意事項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每個學校都有</a:t>
            </a:r>
            <a:r>
              <a:rPr lang="zh-TW" altLang="en-US" dirty="0"/>
              <a:t>狀況</a:t>
            </a:r>
            <a:r>
              <a:rPr lang="zh-TW" altLang="en-US" dirty="0" smtClean="0"/>
              <a:t>不同，務必要做壓力測試</a:t>
            </a:r>
            <a:endParaRPr lang="en-US" altLang="zh-TW" dirty="0" smtClean="0"/>
          </a:p>
          <a:p>
            <a:r>
              <a:rPr lang="zh-TW" altLang="en-US" dirty="0" smtClean="0"/>
              <a:t>經費規模狀況不同，寧願提供人數少，硬體千萬不要降規格</a:t>
            </a:r>
            <a:endParaRPr lang="en-US" altLang="zh-TW" dirty="0" smtClean="0"/>
          </a:p>
          <a:p>
            <a:r>
              <a:rPr lang="zh-TW" altLang="en-US" dirty="0" smtClean="0"/>
              <a:t>建置請參考原廠的</a:t>
            </a:r>
            <a:r>
              <a:rPr lang="en-US" altLang="zh-TW" dirty="0" smtClean="0"/>
              <a:t>Best Practice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Reference </a:t>
            </a:r>
            <a:r>
              <a:rPr lang="en-US" altLang="zh-TW" dirty="0" err="1" smtClean="0"/>
              <a:t>Artitecture</a:t>
            </a:r>
            <a:r>
              <a:rPr lang="zh-TW" altLang="en-US" dirty="0" smtClean="0"/>
              <a:t>文件</a:t>
            </a:r>
            <a:endParaRPr lang="en-US" altLang="zh-TW" dirty="0" smtClean="0"/>
          </a:p>
          <a:p>
            <a:r>
              <a:rPr lang="zh-TW" altLang="en-US" dirty="0" smtClean="0"/>
              <a:t>由</a:t>
            </a:r>
            <a:r>
              <a:rPr lang="zh-TW" altLang="en-US" dirty="0"/>
              <a:t>於</a:t>
            </a:r>
            <a:r>
              <a:rPr lang="zh-TW" altLang="en-US" dirty="0" smtClean="0"/>
              <a:t>我們是大專校院，使用情境大不同，原廠測試數據看看就好</a:t>
            </a:r>
            <a:endParaRPr lang="en-US" altLang="zh-TW" dirty="0" smtClean="0"/>
          </a:p>
          <a:p>
            <a:r>
              <a:rPr lang="en-US" altLang="zh-TW" dirty="0" smtClean="0"/>
              <a:t>~</a:t>
            </a:r>
            <a:r>
              <a:rPr lang="zh-TW" altLang="en-US" dirty="0" smtClean="0"/>
              <a:t>希望大家都能建置高品質的雲端電腦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819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9877" y="3052689"/>
            <a:ext cx="8403468" cy="76154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1200" dirty="0" smtClean="0">
                <a:solidFill>
                  <a:srgbClr val="3676B0"/>
                </a:solidFill>
                <a:effectLst/>
              </a:rPr>
              <a:t>Part</a:t>
            </a:r>
            <a:r>
              <a:rPr lang="en-US" altLang="zh-TW" sz="3200" kern="1200" baseline="0" dirty="0" smtClean="0">
                <a:solidFill>
                  <a:srgbClr val="3676B0"/>
                </a:solidFill>
                <a:effectLst/>
              </a:rPr>
              <a:t> III</a:t>
            </a:r>
            <a:r>
              <a:rPr lang="zh-TW" altLang="zh-TW" sz="3200" kern="1200" baseline="0" dirty="0" smtClean="0">
                <a:solidFill>
                  <a:srgbClr val="3676B0"/>
                </a:solidFill>
                <a:effectLst/>
              </a:rPr>
              <a:t>、</a:t>
            </a:r>
            <a:r>
              <a:rPr lang="zh-TW" altLang="zh-TW" sz="3200" kern="1200" dirty="0" smtClean="0">
                <a:solidFill>
                  <a:srgbClr val="3676B0"/>
                </a:solidFill>
                <a:effectLst/>
              </a:rPr>
              <a:t>資源使用紀錄的蒐集、</a:t>
            </a:r>
            <a:r>
              <a:rPr lang="zh-TW" altLang="zh-TW" sz="3200" kern="1200" baseline="0" dirty="0" smtClean="0">
                <a:solidFill>
                  <a:srgbClr val="3676B0"/>
                </a:solidFill>
                <a:effectLst/>
              </a:rPr>
              <a:t>分析與應用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488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  <a:buFontTx/>
              <a:buNone/>
            </a:pPr>
            <a:r>
              <a:rPr lang="zh-TW" altLang="en-US" sz="2800" i="0" dirty="0" smtClean="0">
                <a:solidFill>
                  <a:srgbClr val="3676B0"/>
                </a:solidFill>
              </a:rPr>
              <a:t>現有</a:t>
            </a:r>
            <a:r>
              <a:rPr lang="en-US" altLang="zh-TW" sz="2800" i="0" dirty="0" smtClean="0">
                <a:solidFill>
                  <a:srgbClr val="3676B0"/>
                </a:solidFill>
              </a:rPr>
              <a:t>VDI</a:t>
            </a:r>
            <a:r>
              <a:rPr lang="zh-TW" altLang="en-US" sz="2800" i="0" dirty="0" smtClean="0">
                <a:solidFill>
                  <a:srgbClr val="3676B0"/>
                </a:solidFill>
              </a:rPr>
              <a:t>技術建置環境的侷限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目前的做法：以伺服器端的技術觀點，發展用戶端的應用服務</a:t>
            </a:r>
            <a:endParaRPr lang="en-US" altLang="zh-TW" sz="3200" dirty="0" smtClean="0"/>
          </a:p>
          <a:p>
            <a:r>
              <a:rPr lang="zh-TW" altLang="en-US" sz="3200" dirty="0" smtClean="0"/>
              <a:t>缺少用戶端電腦內的使用資訊，無法有效掌握使用體驗的問題</a:t>
            </a:r>
            <a:endParaRPr lang="en-US" altLang="zh-TW" sz="3200" dirty="0" smtClean="0"/>
          </a:p>
          <a:p>
            <a:r>
              <a:rPr lang="zh-TW" altLang="en-US" sz="3200" dirty="0"/>
              <a:t>分散的軌跡資訊與鬆散的管理儀表儀器，無法有效進行資訊水平與垂直</a:t>
            </a:r>
            <a:r>
              <a:rPr lang="zh-TW" altLang="en-US" sz="3200" dirty="0" smtClean="0"/>
              <a:t>展開，以利問題觀察與追蹤分析</a:t>
            </a:r>
            <a:endParaRPr lang="zh-TW" altLang="en-US" sz="3200" dirty="0"/>
          </a:p>
        </p:txBody>
      </p:sp>
      <p:grpSp>
        <p:nvGrpSpPr>
          <p:cNvPr id="8" name="群組 7"/>
          <p:cNvGrpSpPr/>
          <p:nvPr/>
        </p:nvGrpSpPr>
        <p:grpSpPr>
          <a:xfrm>
            <a:off x="4454639" y="4066526"/>
            <a:ext cx="4299894" cy="2278003"/>
            <a:chOff x="2096086" y="3939917"/>
            <a:chExt cx="4299894" cy="2278003"/>
          </a:xfrm>
        </p:grpSpPr>
        <p:sp>
          <p:nvSpPr>
            <p:cNvPr id="5" name="圓角矩形 4"/>
            <p:cNvSpPr/>
            <p:nvPr/>
          </p:nvSpPr>
          <p:spPr>
            <a:xfrm>
              <a:off x="2096086" y="5134708"/>
              <a:ext cx="2082019" cy="108321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伺服器端</a:t>
              </a:r>
              <a:endParaRPr lang="en-US" altLang="zh-TW" dirty="0" smtClean="0"/>
            </a:p>
            <a:p>
              <a:pPr algn="ctr"/>
              <a:r>
                <a:rPr lang="zh-TW" altLang="en-US" dirty="0" smtClean="0"/>
                <a:t>的資源使用</a:t>
              </a:r>
              <a:endParaRPr lang="zh-TW" altLang="en-US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4313961" y="5134708"/>
              <a:ext cx="2082019" cy="108321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網路服務</a:t>
              </a:r>
              <a:endParaRPr lang="en-US" altLang="zh-TW" dirty="0" smtClean="0"/>
            </a:p>
            <a:p>
              <a:pPr algn="ctr"/>
              <a:r>
                <a:rPr lang="zh-TW" altLang="en-US" dirty="0" smtClean="0"/>
                <a:t>的資源使用</a:t>
              </a:r>
              <a:endParaRPr lang="zh-TW" altLang="en-US" dirty="0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2996418" y="3939917"/>
              <a:ext cx="2593277" cy="1083212"/>
            </a:xfrm>
            <a:prstGeom prst="roundRect">
              <a:avLst/>
            </a:prstGeom>
            <a:ln>
              <a:solidFill>
                <a:srgbClr val="FF0000"/>
              </a:solidFill>
              <a:prstDash val="lg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 smtClean="0"/>
                <a:t>用戶端應用軟體</a:t>
              </a:r>
              <a:endParaRPr lang="en-US" altLang="zh-TW" b="1" dirty="0" smtClean="0"/>
            </a:p>
            <a:p>
              <a:pPr algn="ctr"/>
              <a:r>
                <a:rPr lang="zh-TW" altLang="en-US" b="1" dirty="0" smtClean="0"/>
                <a:t>的資源使用</a:t>
              </a:r>
              <a:endParaRPr lang="zh-TW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513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資訊資源使用紀錄的蒐集</a:t>
            </a:r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與分析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4"/>
            <a:ext cx="8403468" cy="5486434"/>
          </a:xfrm>
        </p:spPr>
        <p:txBody>
          <a:bodyPr>
            <a:normAutofit lnSpcReduction="10000"/>
          </a:bodyPr>
          <a:lstStyle/>
          <a:p>
            <a:pPr lvl="0" rtl="0" eaLnBrk="0" fontAlgn="base" hangingPunct="0"/>
            <a:r>
              <a:rPr lang="zh-TW" altLang="en-US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發展機制，蒐集用戶端電腦的重要資訊</a:t>
            </a:r>
            <a:endParaRPr lang="en-US" altLang="zh-TW" sz="36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lvl="1" eaLnBrk="0" fontAlgn="base" hangingPunct="0"/>
            <a:r>
              <a:rPr lang="zh-TW" altLang="en-US" sz="3000" i="0" dirty="0" smtClean="0">
                <a:solidFill>
                  <a:srgbClr val="3676B0"/>
                </a:solidFill>
                <a:cs typeface="+mj-cs"/>
              </a:rPr>
              <a:t>硬體方面：廠牌、型號、</a:t>
            </a:r>
            <a:r>
              <a:rPr lang="en-US" altLang="zh-TW" sz="3000" i="0" dirty="0" smtClean="0">
                <a:solidFill>
                  <a:srgbClr val="3676B0"/>
                </a:solidFill>
                <a:cs typeface="+mj-cs"/>
              </a:rPr>
              <a:t>CPU/RAM/NIC</a:t>
            </a:r>
            <a:r>
              <a:rPr lang="zh-TW" altLang="en-US" sz="3000" i="0" dirty="0" smtClean="0">
                <a:solidFill>
                  <a:srgbClr val="3676B0"/>
                </a:solidFill>
                <a:cs typeface="+mj-cs"/>
              </a:rPr>
              <a:t>規格</a:t>
            </a:r>
            <a:r>
              <a:rPr lang="zh-TW" altLang="en-US" sz="3000" i="0" dirty="0" smtClean="0">
                <a:solidFill>
                  <a:srgbClr val="3676B0"/>
                </a:solidFill>
              </a:rPr>
              <a:t>等資訊</a:t>
            </a:r>
            <a:endParaRPr lang="en-US" altLang="zh-TW" sz="3000" i="0" dirty="0">
              <a:solidFill>
                <a:srgbClr val="3676B0"/>
              </a:solidFill>
            </a:endParaRPr>
          </a:p>
          <a:p>
            <a:pPr lvl="1" eaLnBrk="0" fontAlgn="base" hangingPunct="0"/>
            <a:r>
              <a:rPr lang="zh-TW" altLang="en-US" sz="3000" i="0" dirty="0" smtClean="0">
                <a:solidFill>
                  <a:srgbClr val="3676B0"/>
                </a:solidFill>
                <a:cs typeface="+mj-cs"/>
              </a:rPr>
              <a:t>作業系統</a:t>
            </a:r>
            <a:r>
              <a:rPr lang="zh-TW" altLang="en-US" sz="3000" i="0" dirty="0">
                <a:solidFill>
                  <a:srgbClr val="3676B0"/>
                </a:solidFill>
              </a:rPr>
              <a:t>方面</a:t>
            </a:r>
            <a:r>
              <a:rPr lang="zh-TW" altLang="en-US" sz="3000" i="0" dirty="0" smtClean="0">
                <a:solidFill>
                  <a:srgbClr val="3676B0"/>
                </a:solidFill>
              </a:rPr>
              <a:t>：類型、版本、</a:t>
            </a:r>
            <a:r>
              <a:rPr lang="en-US" altLang="zh-TW" sz="3000" i="0" dirty="0" smtClean="0">
                <a:solidFill>
                  <a:srgbClr val="3676B0"/>
                </a:solidFill>
              </a:rPr>
              <a:t>32/64</a:t>
            </a:r>
            <a:r>
              <a:rPr lang="zh-TW" altLang="en-US" sz="3000" i="0" dirty="0" smtClean="0">
                <a:solidFill>
                  <a:srgbClr val="3676B0"/>
                </a:solidFill>
              </a:rPr>
              <a:t>位元架構等資訊</a:t>
            </a:r>
            <a:endParaRPr lang="en-US" altLang="zh-TW" sz="3000" i="0" dirty="0" smtClean="0">
              <a:solidFill>
                <a:srgbClr val="3676B0"/>
              </a:solidFill>
              <a:cs typeface="+mj-cs"/>
            </a:endParaRPr>
          </a:p>
          <a:p>
            <a:pPr lvl="1" eaLnBrk="0" fontAlgn="base" hangingPunct="0"/>
            <a:r>
              <a:rPr lang="zh-TW" altLang="en-US" sz="3000" i="0" kern="1200" dirty="0" smtClean="0">
                <a:solidFill>
                  <a:srgbClr val="3676B0"/>
                </a:solidFill>
                <a:effectLst/>
                <a:cs typeface="+mj-cs"/>
              </a:rPr>
              <a:t>整體效能：</a:t>
            </a:r>
            <a:r>
              <a:rPr lang="en-US" altLang="zh-TW" sz="3000" i="0" dirty="0" smtClean="0">
                <a:solidFill>
                  <a:srgbClr val="3676B0"/>
                </a:solidFill>
                <a:cs typeface="+mj-cs"/>
              </a:rPr>
              <a:t>CPU/RAM/IO</a:t>
            </a:r>
            <a:r>
              <a:rPr lang="zh-TW" altLang="en-US" sz="3000" i="0" dirty="0" smtClean="0">
                <a:solidFill>
                  <a:srgbClr val="3676B0"/>
                </a:solidFill>
                <a:cs typeface="+mj-cs"/>
              </a:rPr>
              <a:t> 的使用狀況</a:t>
            </a:r>
            <a:endParaRPr lang="en-US" altLang="zh-TW" sz="3000" i="0" kern="1200" dirty="0" smtClean="0">
              <a:solidFill>
                <a:srgbClr val="3676B0"/>
              </a:solidFill>
              <a:effectLst/>
              <a:cs typeface="+mj-cs"/>
            </a:endParaRPr>
          </a:p>
          <a:p>
            <a:pPr lvl="1" eaLnBrk="0" fontAlgn="base" hangingPunct="0"/>
            <a:r>
              <a:rPr lang="zh-TW" altLang="en-US" sz="3000" i="0" kern="1200" dirty="0" smtClean="0">
                <a:solidFill>
                  <a:srgbClr val="3676B0"/>
                </a:solidFill>
                <a:effectLst/>
                <a:cs typeface="+mj-cs"/>
              </a:rPr>
              <a:t>個別軟體的使用情況</a:t>
            </a:r>
            <a:r>
              <a:rPr lang="zh-TW" altLang="en-US" sz="3000" i="0" dirty="0" smtClean="0">
                <a:solidFill>
                  <a:srgbClr val="3676B0"/>
                </a:solidFill>
                <a:cs typeface="+mj-cs"/>
              </a:rPr>
              <a:t>，以</a:t>
            </a:r>
            <a:r>
              <a:rPr lang="zh-TW" altLang="en-US" sz="3000" i="0" dirty="0">
                <a:solidFill>
                  <a:srgbClr val="3676B0"/>
                </a:solidFill>
                <a:cs typeface="+mj-cs"/>
              </a:rPr>
              <a:t>及</a:t>
            </a:r>
            <a:r>
              <a:rPr lang="zh-TW" altLang="en-US" sz="3000" i="0" kern="1200" dirty="0" smtClean="0">
                <a:solidFill>
                  <a:srgbClr val="3676B0"/>
                </a:solidFill>
                <a:effectLst/>
                <a:cs typeface="+mj-cs"/>
              </a:rPr>
              <a:t>使用效能</a:t>
            </a:r>
            <a:r>
              <a:rPr lang="en-US" altLang="zh-TW" sz="3000" i="0" kern="1200" dirty="0" smtClean="0">
                <a:solidFill>
                  <a:srgbClr val="3676B0"/>
                </a:solidFill>
                <a:effectLst/>
                <a:cs typeface="+mj-cs"/>
              </a:rPr>
              <a:t>(</a:t>
            </a:r>
            <a:r>
              <a:rPr lang="en-US" altLang="zh-TW" sz="3000" i="0" dirty="0">
                <a:solidFill>
                  <a:srgbClr val="3676B0"/>
                </a:solidFill>
              </a:rPr>
              <a:t>CPU/RAM/IO</a:t>
            </a:r>
            <a:r>
              <a:rPr lang="en-US" altLang="zh-TW" sz="3000" i="0" kern="1200" dirty="0" smtClean="0">
                <a:solidFill>
                  <a:srgbClr val="3676B0"/>
                </a:solidFill>
                <a:effectLst/>
                <a:cs typeface="+mj-cs"/>
              </a:rPr>
              <a:t>)</a:t>
            </a:r>
          </a:p>
          <a:p>
            <a:pPr lvl="0" eaLnBrk="0" fontAlgn="base" hangingPunct="0"/>
            <a:r>
              <a:rPr lang="zh-TW" altLang="en-US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實體</a:t>
            </a:r>
            <a:r>
              <a:rPr lang="zh-TW" altLang="en-US" sz="3600" b="1" dirty="0">
                <a:solidFill>
                  <a:srgbClr val="3676B0"/>
                </a:solidFill>
              </a:rPr>
              <a:t>電腦</a:t>
            </a:r>
            <a:r>
              <a:rPr lang="zh-TW" altLang="en-US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與雲端電腦都可以進行蒐集</a:t>
            </a:r>
            <a:endParaRPr lang="en-US" altLang="zh-TW" sz="36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lvl="0" rtl="0" eaLnBrk="0" fontAlgn="base" hangingPunct="0"/>
            <a:r>
              <a:rPr lang="zh-TW" altLang="en-US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可用於資訊資產的盤點</a:t>
            </a:r>
            <a:endParaRPr lang="en-US" altLang="zh-TW" sz="36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lvl="0" rtl="0" eaLnBrk="0" fontAlgn="base" hangingPunct="0"/>
            <a:r>
              <a:rPr lang="zh-TW" altLang="en-US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可用以發展電腦資源</a:t>
            </a:r>
            <a:r>
              <a:rPr lang="zh-TW" altLang="zh-TW" sz="36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使用的效益分析</a:t>
            </a:r>
            <a:endParaRPr lang="zh-TW" altLang="zh-TW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4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資訊的再應用</a:t>
            </a:r>
            <a:r>
              <a:rPr lang="en-US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數據分析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資訊資源的使用效率與效益</a:t>
            </a:r>
            <a:endParaRPr lang="zh-TW" altLang="zh-TW" dirty="0" smtClean="0">
              <a:effectLst/>
            </a:endParaRPr>
          </a:p>
          <a:p>
            <a:pPr lvl="0"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節能減碳</a:t>
            </a:r>
            <a:r>
              <a:rPr lang="en-US" altLang="zh-TW" sz="4400" b="1" dirty="0" smtClean="0">
                <a:solidFill>
                  <a:srgbClr val="3676B0"/>
                </a:solidFill>
                <a:cs typeface="+mj-cs"/>
              </a:rPr>
              <a:t>- </a:t>
            </a:r>
            <a:r>
              <a:rPr lang="zh-TW" altLang="en-US" sz="4400" b="1" dirty="0" smtClean="0">
                <a:solidFill>
                  <a:srgbClr val="3676B0"/>
                </a:solidFill>
                <a:cs typeface="+mj-cs"/>
              </a:rPr>
              <a:t>下班後電腦關機沒</a:t>
            </a:r>
            <a:r>
              <a:rPr lang="en-US" altLang="zh-TW" sz="4400" b="1" dirty="0" smtClean="0">
                <a:solidFill>
                  <a:srgbClr val="3676B0"/>
                </a:solidFill>
                <a:cs typeface="+mj-cs"/>
              </a:rPr>
              <a:t>?</a:t>
            </a:r>
            <a:endParaRPr lang="zh-TW" altLang="zh-TW" dirty="0" smtClean="0">
              <a:effectLst/>
            </a:endParaRPr>
          </a:p>
          <a:p>
            <a:pPr lvl="0"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學習行為的分析</a:t>
            </a:r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與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教學面的支援</a:t>
            </a:r>
            <a:endParaRPr lang="zh-TW" altLang="zh-TW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930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未來的</a:t>
            </a:r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3"/>
            <a:ext cx="8403468" cy="5472367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zh-TW" altLang="en-US" sz="4400" b="1" dirty="0">
                <a:solidFill>
                  <a:srgbClr val="3676B0"/>
                </a:solidFill>
                <a:cs typeface="+mj-cs"/>
              </a:rPr>
              <a:t> </a:t>
            </a:r>
            <a:r>
              <a:rPr lang="zh-TW" altLang="zh-TW" sz="4400" b="1" dirty="0" smtClean="0">
                <a:solidFill>
                  <a:srgbClr val="3676B0"/>
                </a:solidFill>
                <a:cs typeface="+mj-cs"/>
              </a:rPr>
              <a:t>技術</a:t>
            </a:r>
            <a:r>
              <a:rPr lang="zh-TW" altLang="zh-TW" sz="4400" b="1" dirty="0">
                <a:solidFill>
                  <a:srgbClr val="3676B0"/>
                </a:solidFill>
                <a:cs typeface="+mj-cs"/>
              </a:rPr>
              <a:t>發展的趨勢與選擇</a:t>
            </a:r>
            <a:endParaRPr lang="zh-TW" altLang="zh-TW" sz="4400" dirty="0"/>
          </a:p>
          <a:p>
            <a:pPr lvl="0" eaLnBrk="0" fontAlgn="base" hangingPunct="0"/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困難</a:t>
            </a:r>
            <a:endParaRPr lang="en-US" altLang="zh-TW" sz="44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zh-TW" altLang="en-US" sz="3200" i="0" dirty="0" smtClean="0"/>
              <a:t> 技術</a:t>
            </a:r>
            <a:r>
              <a:rPr lang="zh-TW" altLang="en-US" sz="3200" i="0" dirty="0"/>
              <a:t>與服務的</a:t>
            </a:r>
            <a:r>
              <a:rPr lang="zh-TW" altLang="en-US" sz="3200" i="0" dirty="0" smtClean="0"/>
              <a:t>整合</a:t>
            </a:r>
            <a:endParaRPr lang="en-US" altLang="zh-TW" sz="3200" i="0" dirty="0" smtClean="0"/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zh-TW" altLang="en-US" sz="3200" i="0" dirty="0" smtClean="0"/>
              <a:t> 合理的校園授權方案</a:t>
            </a:r>
            <a:endParaRPr lang="en-US" altLang="zh-TW" sz="3200" b="1" i="0" kern="1200" dirty="0" smtClean="0">
              <a:solidFill>
                <a:srgbClr val="3676B0"/>
              </a:solidFill>
              <a:effectLst/>
              <a:cs typeface="+mj-cs"/>
            </a:endParaRPr>
          </a:p>
          <a:p>
            <a:pPr lvl="0" rtl="0" eaLnBrk="0" fontAlgn="base" hangingPunct="0"/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挑戰</a:t>
            </a:r>
            <a:endParaRPr lang="en-US" altLang="zh-TW" sz="44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lvl="1" rtl="0" eaLnBrk="0" fontAlgn="base" hangingPunct="0"/>
            <a:r>
              <a:rPr lang="zh-TW" altLang="en-US" sz="3200" i="0" dirty="0" smtClean="0"/>
              <a:t> 合理服務水準的承諾</a:t>
            </a:r>
            <a:endParaRPr lang="en-US" altLang="zh-TW" sz="3200" i="0" dirty="0" smtClean="0">
              <a:effectLst/>
            </a:endParaRPr>
          </a:p>
          <a:p>
            <a:pPr lvl="1" rtl="0" eaLnBrk="0" fontAlgn="base" hangingPunct="0"/>
            <a:r>
              <a:rPr lang="zh-TW" altLang="en-US" sz="3200" i="0" dirty="0" smtClean="0">
                <a:effectLst/>
              </a:rPr>
              <a:t> 維運作業的改變與業管同仁的配合</a:t>
            </a:r>
            <a:endParaRPr lang="zh-TW" altLang="zh-TW" sz="3200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7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148" y="2968283"/>
            <a:ext cx="8403468" cy="76154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1200" dirty="0" smtClean="0">
                <a:solidFill>
                  <a:srgbClr val="3676B0"/>
                </a:solidFill>
                <a:effectLst/>
              </a:rPr>
              <a:t>Part I</a:t>
            </a:r>
            <a:r>
              <a:rPr lang="zh-TW" altLang="zh-TW" sz="3200" kern="1200" dirty="0" smtClean="0">
                <a:solidFill>
                  <a:srgbClr val="3676B0"/>
                </a:solidFill>
                <a:effectLst/>
              </a:rPr>
              <a:t>、智慧校園：行動與雲端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464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889204" y="976769"/>
            <a:ext cx="4561449" cy="1255077"/>
          </a:xfrm>
        </p:spPr>
        <p:txBody>
          <a:bodyPr/>
          <a:lstStyle/>
          <a:p>
            <a:r>
              <a:rPr lang="en-US" altLang="zh-TW" dirty="0" smtClean="0"/>
              <a:t>Thank You</a:t>
            </a:r>
            <a:endParaRPr lang="zh-TW" altLang="en-US" dirty="0"/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4224850" y="2986749"/>
            <a:ext cx="4451606" cy="2061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rgbClr val="6CC7B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i="1" kern="1200">
                <a:solidFill>
                  <a:srgbClr val="40A69A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b="1" dirty="0" smtClean="0"/>
              <a:t>歡迎提問，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   感謝分享</a:t>
            </a:r>
            <a:r>
              <a:rPr lang="en-US" altLang="zh-TW" sz="4400" b="1" dirty="0" smtClean="0"/>
              <a:t>!</a:t>
            </a:r>
          </a:p>
        </p:txBody>
      </p:sp>
      <p:pic>
        <p:nvPicPr>
          <p:cNvPr id="7" name="Picture 6" descr="C:\Users\CCHANT\AppData\Local\Microsoft\Windows\Temporary Internet Files\Content.IE5\4TKWI5U2\MC9004378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4" y="930427"/>
            <a:ext cx="1904762" cy="54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content.xx.fbcdn.net/hphotos-xft1/v/t1.0-9/12011333_1484411535192643_2170033751078523726_n.png?oh=f69b960e30192a7687e4d691306fded7&amp;oe=56AC3C9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155" y="5239530"/>
            <a:ext cx="1464097" cy="11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智慧校園：行動與雲端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4"/>
            <a:ext cx="8567852" cy="5430164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智慧校園的</a:t>
            </a:r>
            <a:r>
              <a:rPr lang="zh-TW" altLang="zh-TW" sz="32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兩個資訊應用主軸：行動應用與雲端服務</a:t>
            </a:r>
            <a:endParaRPr lang="en-US" altLang="zh-TW" sz="3200" b="1" kern="1200" dirty="0" smtClean="0">
              <a:solidFill>
                <a:srgbClr val="3676B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rtl="0" eaLnBrk="0" fontAlgn="base" hangingPunct="0"/>
            <a:r>
              <a:rPr lang="zh-TW" altLang="zh-TW" sz="32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行動應用與雲端應用的競合</a:t>
            </a:r>
            <a:endParaRPr lang="zh-TW" altLang="zh-TW" sz="3200" dirty="0" smtClean="0">
              <a:effectLst/>
            </a:endParaRPr>
          </a:p>
          <a:p>
            <a:pPr lvl="1" rtl="0" eaLnBrk="0" fontAlgn="base" hangingPunct="0"/>
            <a:r>
              <a:rPr lang="zh-TW" altLang="zh-TW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行動應用是單一主題式服務的使用體驗</a:t>
            </a:r>
            <a:endParaRPr lang="zh-TW" altLang="zh-TW" sz="2600" dirty="0" smtClean="0">
              <a:effectLst/>
            </a:endParaRPr>
          </a:p>
          <a:p>
            <a:pPr lvl="1" rtl="0" eaLnBrk="0" fontAlgn="base" hangingPunct="0"/>
            <a:r>
              <a:rPr lang="zh-TW" altLang="zh-TW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雲端</a:t>
            </a:r>
            <a:r>
              <a:rPr lang="zh-TW" altLang="en-US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應用</a:t>
            </a:r>
            <a:r>
              <a:rPr lang="zh-TW" altLang="zh-TW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是資訊資源服務的自助使用</a:t>
            </a:r>
            <a:endParaRPr lang="zh-TW" altLang="zh-TW" sz="2600" dirty="0" smtClean="0">
              <a:effectLst/>
            </a:endParaRPr>
          </a:p>
          <a:p>
            <a:pPr lvl="1" rtl="0" eaLnBrk="0" fontAlgn="base" hangingPunct="0"/>
            <a:r>
              <a:rPr lang="zh-TW" altLang="zh-TW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虛擬化的技術發展提供了很大的想像空間</a:t>
            </a:r>
            <a:endParaRPr lang="zh-TW" altLang="zh-TW" sz="2600" dirty="0" smtClean="0">
              <a:effectLst/>
            </a:endParaRPr>
          </a:p>
          <a:p>
            <a:pPr lvl="2" rtl="0" eaLnBrk="0" fontAlgn="base" hangingPunct="0"/>
            <a:r>
              <a:rPr lang="zh-TW" altLang="zh-TW" sz="23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伺服器虛擬化</a:t>
            </a:r>
            <a:endParaRPr lang="zh-TW" altLang="zh-TW" sz="2300" dirty="0" smtClean="0">
              <a:effectLst/>
            </a:endParaRPr>
          </a:p>
          <a:p>
            <a:pPr lvl="2" rtl="0" eaLnBrk="0" fontAlgn="base" hangingPunct="0"/>
            <a:r>
              <a:rPr lang="zh-TW" altLang="zh-TW" sz="23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使用者電腦桌面的虛擬化</a:t>
            </a:r>
            <a:r>
              <a:rPr lang="en-US" altLang="zh-TW" sz="23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(VDI)</a:t>
            </a:r>
            <a:endParaRPr lang="zh-TW" altLang="zh-TW" sz="2300" dirty="0" smtClean="0">
              <a:effectLst/>
            </a:endParaRPr>
          </a:p>
          <a:p>
            <a:pPr lvl="2" rtl="0" eaLnBrk="0" fontAlgn="base" hangingPunct="0"/>
            <a:r>
              <a:rPr lang="zh-TW" altLang="zh-TW" sz="23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網路服務的虛擬化</a:t>
            </a:r>
            <a:endParaRPr lang="en-US" altLang="zh-TW" sz="230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lvl="2" rtl="0" eaLnBrk="0" fontAlgn="base" hangingPunct="0"/>
            <a:r>
              <a:rPr lang="zh-TW" altLang="en-US" sz="2300" dirty="0" smtClean="0">
                <a:solidFill>
                  <a:schemeClr val="accent1">
                    <a:lumMod val="75000"/>
                  </a:schemeClr>
                </a:solidFill>
              </a:rPr>
              <a:t>整合的</a:t>
            </a:r>
            <a:r>
              <a:rPr lang="zh-TW" altLang="en-US" sz="2300" dirty="0">
                <a:solidFill>
                  <a:schemeClr val="accent1">
                    <a:lumMod val="75000"/>
                  </a:schemeClr>
                </a:solidFill>
              </a:rPr>
              <a:t>網</a:t>
            </a:r>
            <a:r>
              <a:rPr lang="zh-TW" altLang="en-US" sz="2300" dirty="0" smtClean="0">
                <a:solidFill>
                  <a:schemeClr val="accent1">
                    <a:lumMod val="75000"/>
                  </a:schemeClr>
                </a:solidFill>
              </a:rPr>
              <a:t>路服務與便捷的管理工具</a:t>
            </a:r>
            <a:endParaRPr lang="en-US" altLang="zh-TW" sz="230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71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2981647386"/>
              </p:ext>
            </p:extLst>
          </p:nvPr>
        </p:nvGraphicFramePr>
        <p:xfrm>
          <a:off x="1059255" y="1565165"/>
          <a:ext cx="6177041" cy="4888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5163238" y="1675601"/>
            <a:ext cx="1138414" cy="1284688"/>
            <a:chOff x="452319" y="3656098"/>
            <a:chExt cx="1138414" cy="1284688"/>
          </a:xfrm>
        </p:grpSpPr>
        <p:pic>
          <p:nvPicPr>
            <p:cNvPr id="6" name="Picture 2" descr="http://mobi.pccu.edu.tw/m/img/apps/%E8%AA%B2%E7%A8%8B%E5%BF%AB%E8%A8%8A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289" y="4040786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圓角矩形圖說文字 6"/>
            <p:cNvSpPr/>
            <p:nvPr/>
          </p:nvSpPr>
          <p:spPr>
            <a:xfrm>
              <a:off x="452319" y="3656098"/>
              <a:ext cx="1138414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課程快訊</a:t>
              </a: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815895" y="3561395"/>
            <a:ext cx="1410909" cy="1390474"/>
            <a:chOff x="1812910" y="3575218"/>
            <a:chExt cx="1410909" cy="1390474"/>
          </a:xfrm>
        </p:grpSpPr>
        <p:pic>
          <p:nvPicPr>
            <p:cNvPr id="9" name="Picture 4" descr="http://mobi.pccu.edu.tw/m/img/apps/%E5%AD%B8%E7%BF%92%E9%8C%A6%E5%9B%8A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3071" y="4065692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圓角矩形圖說文字 9"/>
            <p:cNvSpPr/>
            <p:nvPr/>
          </p:nvSpPr>
          <p:spPr>
            <a:xfrm>
              <a:off x="1812910" y="3575218"/>
              <a:ext cx="1410909" cy="459631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專有名詞</a:t>
              </a:r>
              <a:r>
                <a:rPr lang="zh-TW" altLang="en-US" sz="1400" dirty="0" smtClean="0"/>
                <a:t>手冊</a:t>
              </a:r>
              <a:endParaRPr lang="en-US" altLang="zh-TW" sz="1400" dirty="0" smtClean="0"/>
            </a:p>
            <a:p>
              <a:pPr algn="ctr"/>
              <a:r>
                <a:rPr lang="zh-TW" altLang="en-US" sz="1400" dirty="0" smtClean="0"/>
                <a:t>隨身</a:t>
              </a:r>
              <a:r>
                <a:rPr lang="zh-TW" altLang="en-US" sz="1400" dirty="0"/>
                <a:t>練</a:t>
              </a: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6497058" y="1288872"/>
            <a:ext cx="1066526" cy="1201234"/>
            <a:chOff x="1952789" y="5364071"/>
            <a:chExt cx="1066526" cy="1201234"/>
          </a:xfrm>
        </p:grpSpPr>
        <p:pic>
          <p:nvPicPr>
            <p:cNvPr id="12" name="Picture 6" descr="http://mobi.pccu.edu.tw/m/img/apps/%E8%AC%9B%E6%BC%94%E5%B9%B3%E5%8F%B0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966" y="5665305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圓角矩形圖說文字 12"/>
            <p:cNvSpPr/>
            <p:nvPr/>
          </p:nvSpPr>
          <p:spPr>
            <a:xfrm>
              <a:off x="1952789" y="5364071"/>
              <a:ext cx="1066526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講演平台</a:t>
              </a: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742399" y="4643622"/>
            <a:ext cx="1336091" cy="1190360"/>
            <a:chOff x="5436096" y="3616576"/>
            <a:chExt cx="1336091" cy="1190360"/>
          </a:xfrm>
        </p:grpSpPr>
        <p:pic>
          <p:nvPicPr>
            <p:cNvPr id="15" name="Picture 10" descr="http://mobi.pccu.edu.tw/m/img/apps/%E6%96%87%E5%8C%96%E8%81%B7%E8%83%BD%E5%AD%B8%E7%BF%92%E5%B9%B3%E5%8F%B0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531" y="3906936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圓角矩形圖說文字 15"/>
            <p:cNvSpPr/>
            <p:nvPr/>
          </p:nvSpPr>
          <p:spPr>
            <a:xfrm>
              <a:off x="5436096" y="3616576"/>
              <a:ext cx="1336091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職能學習平台</a:t>
              </a: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085530" y="4127573"/>
            <a:ext cx="1235594" cy="1288160"/>
            <a:chOff x="3715891" y="5434000"/>
            <a:chExt cx="1235594" cy="1288160"/>
          </a:xfrm>
        </p:grpSpPr>
        <p:pic>
          <p:nvPicPr>
            <p:cNvPr id="18" name="Picture 12" descr="http://mobi.pccu.edu.tw/apps/GiveMeFive.512x512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118" y="5822160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圓角矩形圖說文字 18"/>
            <p:cNvSpPr/>
            <p:nvPr/>
          </p:nvSpPr>
          <p:spPr>
            <a:xfrm>
              <a:off x="3715891" y="5434000"/>
              <a:ext cx="1235594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/>
                <a:t>Give Me Five</a:t>
              </a:r>
              <a:endParaRPr lang="zh-TW" altLang="en-US" sz="1400" dirty="0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6123256" y="5572478"/>
            <a:ext cx="1947081" cy="900000"/>
            <a:chOff x="2815002" y="1301246"/>
            <a:chExt cx="1947081" cy="900000"/>
          </a:xfrm>
        </p:grpSpPr>
        <p:pic>
          <p:nvPicPr>
            <p:cNvPr id="21" name="Picture 8" descr="http://mobi.pccu.edu.tw/apps/MyExt512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083" y="1301246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圓角矩形圖說文字 21"/>
            <p:cNvSpPr/>
            <p:nvPr/>
          </p:nvSpPr>
          <p:spPr>
            <a:xfrm>
              <a:off x="2815002" y="1584559"/>
              <a:ext cx="1155454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分機輕鬆查</a:t>
              </a: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27769" y="1139868"/>
            <a:ext cx="1410909" cy="1086194"/>
            <a:chOff x="487039" y="1851461"/>
            <a:chExt cx="1410909" cy="1086194"/>
          </a:xfrm>
        </p:grpSpPr>
        <p:pic>
          <p:nvPicPr>
            <p:cNvPr id="24" name="Picture 4" descr="http://www.heimavista.com/ezfiles/303/1303/pictures/671/part_9957_5295170_48588.gi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139" y="2119227"/>
              <a:ext cx="672680" cy="81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圓角矩形圖說文字 24"/>
            <p:cNvSpPr/>
            <p:nvPr/>
          </p:nvSpPr>
          <p:spPr>
            <a:xfrm>
              <a:off x="487039" y="1851461"/>
              <a:ext cx="1410909" cy="700406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全校共同通用的網站</a:t>
              </a:r>
              <a:r>
                <a:rPr lang="zh-TW" altLang="en-US" sz="1400" dirty="0" smtClean="0"/>
                <a:t>建置</a:t>
              </a:r>
              <a:r>
                <a:rPr lang="en-US" altLang="zh-TW" sz="1400" dirty="0" smtClean="0"/>
                <a:t>+</a:t>
              </a:r>
              <a:r>
                <a:rPr lang="zh-TW" altLang="en-US" sz="1400" dirty="0" smtClean="0"/>
                <a:t> 行動應用模組</a:t>
              </a:r>
              <a:endParaRPr lang="zh-TW" altLang="en-US" sz="1400" dirty="0"/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157206" y="2288189"/>
            <a:ext cx="1524000" cy="843550"/>
            <a:chOff x="2346026" y="2441441"/>
            <a:chExt cx="1524000" cy="843550"/>
          </a:xfrm>
        </p:grpSpPr>
        <p:pic>
          <p:nvPicPr>
            <p:cNvPr id="27" name="Picture 14" descr="行動i文大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6026" y="2942090"/>
              <a:ext cx="1524000" cy="342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圓角矩形圖說文字 27"/>
            <p:cNvSpPr/>
            <p:nvPr/>
          </p:nvSpPr>
          <p:spPr>
            <a:xfrm>
              <a:off x="2402572" y="2441441"/>
              <a:ext cx="1410909" cy="444201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/>
                <a:t>RWD</a:t>
              </a:r>
              <a:endParaRPr lang="zh-TW" altLang="en-US" sz="1400" dirty="0"/>
            </a:p>
            <a:p>
              <a:pPr algn="ctr"/>
              <a:r>
                <a:rPr lang="zh-TW" altLang="en-US" sz="1400" dirty="0" smtClean="0"/>
                <a:t>官</a:t>
              </a:r>
              <a:r>
                <a:rPr lang="zh-TW" altLang="en-US" sz="1400" dirty="0"/>
                <a:t>網行動</a:t>
              </a:r>
              <a:r>
                <a:rPr lang="zh-TW" altLang="en-US" sz="1400" dirty="0" smtClean="0"/>
                <a:t>版</a:t>
              </a:r>
              <a:endParaRPr lang="zh-TW" altLang="en-US" sz="1400" dirty="0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7417999" y="3053263"/>
            <a:ext cx="1410909" cy="1092548"/>
            <a:chOff x="5307778" y="5311128"/>
            <a:chExt cx="1410909" cy="1092548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430014" y="5728810"/>
              <a:ext cx="1166435" cy="674866"/>
            </a:xfrm>
            <a:prstGeom prst="rect">
              <a:avLst/>
            </a:prstGeom>
          </p:spPr>
        </p:pic>
        <p:sp>
          <p:nvSpPr>
            <p:cNvPr id="31" name="圓角矩形圖說文字 30"/>
            <p:cNvSpPr/>
            <p:nvPr/>
          </p:nvSpPr>
          <p:spPr>
            <a:xfrm>
              <a:off x="5307778" y="5311128"/>
              <a:ext cx="1410909" cy="398610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/>
                <a:t>英文輕鬆查</a:t>
              </a:r>
              <a:endParaRPr lang="zh-TW" altLang="en-US" sz="1400" dirty="0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7462327" y="4433193"/>
            <a:ext cx="1437699" cy="893864"/>
            <a:chOff x="7055367" y="5492665"/>
            <a:chExt cx="1437699" cy="893864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082157" y="5910347"/>
              <a:ext cx="1410909" cy="476182"/>
            </a:xfrm>
            <a:prstGeom prst="rect">
              <a:avLst/>
            </a:prstGeom>
          </p:spPr>
        </p:pic>
        <p:sp>
          <p:nvSpPr>
            <p:cNvPr id="33" name="圓角矩形圖說文字 32"/>
            <p:cNvSpPr/>
            <p:nvPr/>
          </p:nvSpPr>
          <p:spPr>
            <a:xfrm>
              <a:off x="7055367" y="5492665"/>
              <a:ext cx="1410909" cy="398610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/>
                <a:t>看影片學英語</a:t>
              </a: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1231461" y="5248470"/>
            <a:ext cx="1489239" cy="1260555"/>
            <a:chOff x="5369217" y="3616576"/>
            <a:chExt cx="1402970" cy="1192432"/>
          </a:xfrm>
        </p:grpSpPr>
        <p:pic>
          <p:nvPicPr>
            <p:cNvPr id="36" name="Picture 10" descr="http://mobi.pccu.edu.tw/m/img/apps/%E6%96%87%E5%8C%96%E8%81%B7%E8%83%BD%E5%AD%B8%E7%BF%92%E5%B9%B3%E5%8F%B0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4340" y="3909008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圓角矩形圖說文字 36"/>
            <p:cNvSpPr/>
            <p:nvPr/>
          </p:nvSpPr>
          <p:spPr>
            <a:xfrm>
              <a:off x="5369217" y="3616576"/>
              <a:ext cx="1402970" cy="363074"/>
            </a:xfrm>
            <a:prstGeom prst="wedgeRoundRect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 smtClean="0"/>
                <a:t>學習影片微</a:t>
              </a:r>
              <a:r>
                <a:rPr lang="zh-TW" altLang="en-US" sz="1400" dirty="0"/>
                <a:t>頻道</a:t>
              </a:r>
            </a:p>
          </p:txBody>
        </p:sp>
      </p:grpSp>
      <p:sp>
        <p:nvSpPr>
          <p:cNvPr id="57" name="標題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華岡行動應用的發展現況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00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0" fontAlgn="base" hangingPunct="0"/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華岡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雲端</a:t>
            </a:r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公用電腦服務的</a:t>
            </a:r>
            <a:r>
              <a:rPr lang="zh-TW" altLang="en-US" dirty="0" smtClean="0"/>
              <a:t>建置需</a:t>
            </a:r>
            <a:r>
              <a:rPr lang="zh-TW" altLang="en-US" dirty="0"/>
              <a:t>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4" y="984704"/>
            <a:ext cx="8792935" cy="5430164"/>
          </a:xfrm>
        </p:spPr>
        <p:txBody>
          <a:bodyPr>
            <a:normAutofit lnSpcReduction="10000"/>
          </a:bodyPr>
          <a:lstStyle/>
          <a:p>
            <a:pPr rtl="0" eaLnBrk="0" fontAlgn="base" hangingPunct="0"/>
            <a:r>
              <a:rPr lang="zh-TW" altLang="en-US" sz="32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zh-TW" altLang="zh-TW" sz="32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雲端公用電腦服務的建置需求</a:t>
            </a:r>
            <a:endParaRPr lang="zh-TW" altLang="zh-TW" sz="3200" dirty="0" smtClean="0">
              <a:effectLst/>
            </a:endParaRPr>
          </a:p>
          <a:p>
            <a:pPr lvl="1" rtl="0" eaLnBrk="0" fontAlgn="base" hangingPunct="0"/>
            <a:r>
              <a:rPr lang="zh-TW" altLang="en-US" sz="260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zh-TW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大學教學現場的軟體與教材仍以</a:t>
            </a:r>
            <a:r>
              <a:rPr lang="en-US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Windows</a:t>
            </a:r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環境</a:t>
            </a:r>
            <a:r>
              <a:rPr lang="zh-TW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為主</a:t>
            </a:r>
            <a:endParaRPr lang="zh-TW" altLang="zh-TW" sz="2600" i="0" dirty="0" smtClean="0">
              <a:effectLst/>
            </a:endParaRPr>
          </a:p>
          <a:p>
            <a:pPr lvl="1" rtl="0" eaLnBrk="0" fontAlgn="base" hangingPunct="0"/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zh-TW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實體電腦教室與公用電腦的建置與維運成本居高不下</a:t>
            </a:r>
            <a:endParaRPr lang="en-US" altLang="zh-TW" sz="2600" i="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lvl="1" rtl="0" eaLnBrk="0" fontAlgn="base" hangingPunct="0"/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隨時聯網的時代已經到來，</a:t>
            </a:r>
            <a:r>
              <a:rPr lang="en-US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U-Campus</a:t>
            </a:r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趨勢不可擋</a:t>
            </a:r>
            <a:r>
              <a:rPr lang="en-US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…</a:t>
            </a:r>
          </a:p>
          <a:p>
            <a:pPr marL="914400" lvl="2" indent="0" eaLnBrk="0" fontAlgn="base" hangingPunct="0">
              <a:buNone/>
            </a:pPr>
            <a:r>
              <a:rPr lang="zh-TW" altLang="en-US" sz="2200" i="0" dirty="0" smtClean="0">
                <a:solidFill>
                  <a:schemeClr val="accent1">
                    <a:lumMod val="75000"/>
                  </a:schemeClr>
                </a:solidFill>
              </a:rPr>
              <a:t>學習所需的軟體與教材等資源，應可以不受實體電腦位置所限制，可以隨時隨地使用</a:t>
            </a:r>
            <a:endParaRPr lang="en-US" altLang="zh-TW" sz="2200" i="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lvl="1" rtl="0" eaLnBrk="0" fontAlgn="base" hangingPunct="0"/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倘若運算資源的集中運用，運用</a:t>
            </a:r>
            <a:r>
              <a:rPr lang="en-US" altLang="zh-TW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VDI</a:t>
            </a:r>
            <a:r>
              <a:rPr lang="zh-TW" altLang="en-US" sz="2600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技術，雲端電腦服務可以有很高集縮比的優勢，進而提升使用效益</a:t>
            </a:r>
            <a:endParaRPr lang="en-US" altLang="zh-TW" sz="2600" i="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eaLnBrk="0" fontAlgn="base" hangingPunct="0"/>
            <a:r>
              <a:rPr lang="zh-TW" altLang="en-US" sz="3000" dirty="0" smtClean="0"/>
              <a:t> 尚有幾點困惑：</a:t>
            </a:r>
            <a:endParaRPr lang="en-US" altLang="zh-TW" sz="3000" dirty="0" smtClean="0"/>
          </a:p>
          <a:p>
            <a:pPr lvl="1" eaLnBrk="0" fontAlgn="base" hangingPunct="0"/>
            <a:r>
              <a:rPr lang="zh-TW" altLang="en-US" sz="2600" i="0" dirty="0" smtClean="0"/>
              <a:t> 使用的體驗差異很大</a:t>
            </a:r>
            <a:r>
              <a:rPr lang="en-US" altLang="zh-TW" sz="2600" i="0" dirty="0" smtClean="0"/>
              <a:t>?</a:t>
            </a:r>
            <a:r>
              <a:rPr lang="zh-TW" altLang="en-US" sz="2600" i="0" dirty="0" smtClean="0"/>
              <a:t> 多媒體</a:t>
            </a:r>
            <a:r>
              <a:rPr lang="zh-TW" altLang="en-US" sz="2600" i="0" dirty="0"/>
              <a:t>運作的效能是一大</a:t>
            </a:r>
            <a:r>
              <a:rPr lang="zh-TW" altLang="en-US" sz="2600" i="0" dirty="0" smtClean="0"/>
              <a:t>考驗</a:t>
            </a:r>
            <a:r>
              <a:rPr lang="en-US" altLang="zh-TW" sz="2600" i="0" dirty="0" smtClean="0"/>
              <a:t>…</a:t>
            </a:r>
          </a:p>
          <a:p>
            <a:pPr lvl="1" eaLnBrk="0" fontAlgn="base" hangingPunct="0"/>
            <a:r>
              <a:rPr lang="zh-TW" altLang="en-US" sz="2600" i="0" dirty="0" smtClean="0"/>
              <a:t> 需要配置合適</a:t>
            </a:r>
            <a:r>
              <a:rPr lang="zh-TW" altLang="en-US" sz="2600" i="0" dirty="0"/>
              <a:t>的</a:t>
            </a:r>
            <a:r>
              <a:rPr lang="zh-TW" altLang="en-US" sz="2600" i="0" dirty="0" smtClean="0"/>
              <a:t>資源組合為何？</a:t>
            </a:r>
            <a:endParaRPr lang="en-US" altLang="zh-TW" sz="2600" i="0" dirty="0" smtClean="0"/>
          </a:p>
          <a:p>
            <a:pPr lvl="1" eaLnBrk="0" fontAlgn="base" hangingPunct="0"/>
            <a:r>
              <a:rPr lang="zh-TW" altLang="en-US" sz="2600" i="0" dirty="0" smtClean="0"/>
              <a:t> 有效</a:t>
            </a:r>
            <a:r>
              <a:rPr lang="zh-TW" altLang="en-US" sz="2600" i="0" dirty="0"/>
              <a:t>的</a:t>
            </a:r>
            <a:r>
              <a:rPr lang="zh-TW" altLang="en-US" sz="2600" i="0" kern="1200" dirty="0" smtClean="0">
                <a:effectLst/>
              </a:rPr>
              <a:t>管理維運機制</a:t>
            </a:r>
            <a:r>
              <a:rPr lang="zh-TW" altLang="en-US" sz="2600" i="0" dirty="0" smtClean="0"/>
              <a:t>？</a:t>
            </a:r>
            <a:endParaRPr lang="en-US" altLang="zh-TW" sz="2600" i="0" dirty="0" smtClean="0"/>
          </a:p>
          <a:p>
            <a:pPr lvl="1" eaLnBrk="0" fontAlgn="base" hangingPunct="0"/>
            <a:r>
              <a:rPr lang="zh-TW" altLang="en-US" sz="2600" i="0" dirty="0" smtClean="0"/>
              <a:t> 建置與管理成本為何？</a:t>
            </a:r>
            <a:endParaRPr lang="en-US" altLang="zh-TW" sz="2600" i="0" kern="1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83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華岡</a:t>
            </a:r>
            <a:r>
              <a:rPr lang="zh-TW" altLang="zh-TW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雲端</a:t>
            </a:r>
            <a:r>
              <a:rPr lang="zh-TW" altLang="en-US" sz="4400" b="1" kern="1200" dirty="0" smtClean="0">
                <a:solidFill>
                  <a:srgbClr val="3676B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公用電腦服務的發想</a:t>
            </a:r>
            <a:endParaRPr lang="zh-TW" altLang="en-US" sz="40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065" y="984704"/>
            <a:ext cx="8567852" cy="5430164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zh-TW" altLang="en-US" sz="3200" dirty="0" smtClean="0"/>
              <a:t>以電腦教室的規模而言，運用</a:t>
            </a:r>
            <a:r>
              <a:rPr lang="en-US" altLang="zh-TW" sz="3200" dirty="0" smtClean="0"/>
              <a:t>VDI</a:t>
            </a:r>
            <a:r>
              <a:rPr lang="zh-TW" altLang="en-US" sz="3200" dirty="0" smtClean="0"/>
              <a:t>技術所建置雲端電腦服務的直接成本，已經可以與實體電腦教室的建置相互比較，</a:t>
            </a:r>
            <a:r>
              <a:rPr lang="zh-TW" altLang="en-US" sz="3200" b="1" dirty="0" smtClean="0"/>
              <a:t>倘若：</a:t>
            </a:r>
            <a:endParaRPr lang="en-US" altLang="zh-TW" sz="3200" b="1" dirty="0" smtClean="0"/>
          </a:p>
          <a:p>
            <a:pPr lvl="1" eaLnBrk="0" fontAlgn="base" hangingPunct="0"/>
            <a:r>
              <a:rPr lang="zh-TW" altLang="en-US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有合理的校園授權方案 </a:t>
            </a:r>
            <a:r>
              <a:rPr lang="en-US" altLang="zh-TW" i="0" kern="1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…</a:t>
            </a: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有順暢的使用體驗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有合適的運算資源的配置組合</a:t>
            </a:r>
            <a:r>
              <a:rPr lang="zh-TW" altLang="en-US" i="0" dirty="0">
                <a:solidFill>
                  <a:schemeClr val="accent1">
                    <a:lumMod val="75000"/>
                  </a:schemeClr>
                </a:solidFill>
              </a:rPr>
              <a:t>範本</a:t>
            </a:r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altLang="zh-TW" i="0" kern="1200" dirty="0" smtClean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可以解決管理維運成本隨建置數量上升的困擾  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可以整合校務資訊系統，自動化管理佈署運算與軟體資源 </a:t>
            </a:r>
            <a:endParaRPr lang="en-US" altLang="zh-TW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可以掌握使用體驗的軌跡資訊，有效協助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Troubleshooting</a:t>
            </a:r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lvl="1" eaLnBrk="0" fontAlgn="base" hangingPunct="0"/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可以用同一套</a:t>
            </a:r>
            <a:r>
              <a:rPr lang="zh-TW" altLang="en-US" i="0" dirty="0">
                <a:solidFill>
                  <a:schemeClr val="accent1">
                    <a:lumMod val="75000"/>
                  </a:schemeClr>
                </a:solidFill>
              </a:rPr>
              <a:t>管理維運</a:t>
            </a:r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解決方案，簡化實體</a:t>
            </a:r>
            <a:r>
              <a:rPr lang="zh-TW" altLang="en-US" i="0" dirty="0">
                <a:solidFill>
                  <a:schemeClr val="accent1">
                    <a:lumMod val="75000"/>
                  </a:schemeClr>
                </a:solidFill>
              </a:rPr>
              <a:t>電腦與雲端</a:t>
            </a:r>
            <a:r>
              <a:rPr lang="zh-TW" altLang="en-US" i="0" dirty="0" smtClean="0">
                <a:solidFill>
                  <a:schemeClr val="accent1">
                    <a:lumMod val="75000"/>
                  </a:schemeClr>
                </a:solidFill>
              </a:rPr>
              <a:t>電腦的管理 </a:t>
            </a:r>
            <a:r>
              <a:rPr lang="en-US" altLang="zh-TW" i="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24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華岡雲端公用電腦服務的發想</a:t>
            </a:r>
            <a:r>
              <a:rPr lang="en-US" altLang="zh-TW" sz="3600" i="1" dirty="0" smtClean="0"/>
              <a:t>(</a:t>
            </a:r>
            <a:r>
              <a:rPr lang="zh-TW" altLang="en-US" sz="3600" i="1" dirty="0" smtClean="0"/>
              <a:t>續</a:t>
            </a:r>
            <a:r>
              <a:rPr lang="en-US" altLang="zh-TW" sz="3600" i="1" dirty="0" smtClean="0"/>
              <a:t>)</a:t>
            </a:r>
            <a:endParaRPr lang="zh-TW" altLang="en-US" i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351065" y="984703"/>
            <a:ext cx="8403468" cy="134860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未來希望：</a:t>
            </a:r>
            <a:endParaRPr lang="en-US" altLang="zh-TW" b="1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zh-TW" altLang="en-US" sz="2600" b="1" i="0" dirty="0"/>
              <a:t>在校期間，</a:t>
            </a:r>
            <a:r>
              <a:rPr lang="zh-TW" altLang="en-US" sz="2600" b="1" i="0" dirty="0" smtClean="0"/>
              <a:t>每一位華岡人都有一台專屬的雲端電腦，</a:t>
            </a:r>
            <a:endParaRPr lang="en-US" altLang="zh-TW" sz="2600" b="1" i="0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zh-TW" altLang="en-US" sz="2600" b="1" i="0" dirty="0" smtClean="0"/>
              <a:t>隨時隨地可以使用所需的版權軟體與檔案資料。</a:t>
            </a:r>
            <a:endParaRPr lang="zh-TW" altLang="en-US" sz="2600" b="1" i="0" dirty="0"/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804517041"/>
              </p:ext>
            </p:extLst>
          </p:nvPr>
        </p:nvGraphicFramePr>
        <p:xfrm>
          <a:off x="1378189" y="2417719"/>
          <a:ext cx="72497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403" y="3080825"/>
            <a:ext cx="8403468" cy="761545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None/>
            </a:pPr>
            <a:r>
              <a:rPr lang="en-US" altLang="zh-TW" sz="3200" kern="1200" dirty="0" smtClean="0">
                <a:solidFill>
                  <a:srgbClr val="3676B0"/>
                </a:solidFill>
                <a:effectLst/>
              </a:rPr>
              <a:t>Part II</a:t>
            </a:r>
            <a:r>
              <a:rPr lang="zh-TW" altLang="zh-TW" sz="3200" kern="1200" dirty="0" smtClean="0">
                <a:solidFill>
                  <a:srgbClr val="3676B0"/>
                </a:solidFill>
                <a:effectLst/>
              </a:rPr>
              <a:t>、校園雲端公用電腦服務的建置與應用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10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</TotalTime>
  <Words>1929</Words>
  <Application>Microsoft Office PowerPoint</Application>
  <PresentationFormat>如螢幕大小 (4:3)</PresentationFormat>
  <Paragraphs>249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5" baseType="lpstr">
      <vt:lpstr>微軟正黑體</vt:lpstr>
      <vt:lpstr>新細明體</vt:lpstr>
      <vt:lpstr>Arial</vt:lpstr>
      <vt:lpstr>Calibri</vt:lpstr>
      <vt:lpstr>Office 佈景主題</vt:lpstr>
      <vt:lpstr>運用VDI發展華岡雲端公用電腦服務  – 從建置、應用，到學習行為的蒐集與分析</vt:lpstr>
      <vt:lpstr>大綱</vt:lpstr>
      <vt:lpstr>Part I、智慧校園：行動與雲端</vt:lpstr>
      <vt:lpstr>智慧校園：行動與雲端</vt:lpstr>
      <vt:lpstr>華岡行動應用的發展現況</vt:lpstr>
      <vt:lpstr>華岡雲端公用電腦服務的建置需求</vt:lpstr>
      <vt:lpstr>華岡雲端公用電腦服務的發想</vt:lpstr>
      <vt:lpstr>華岡雲端公用電腦服務的發想(續)</vt:lpstr>
      <vt:lpstr>Part II、校園雲端公用電腦服務的建置與應用</vt:lpstr>
      <vt:lpstr>雲端電腦服務的建置目標與規劃</vt:lpstr>
      <vt:lpstr>vWorkspace POC壓力測試</vt:lpstr>
      <vt:lpstr>VMWare 壓力測試</vt:lpstr>
      <vt:lpstr>初期壓力測試結論</vt:lpstr>
      <vt:lpstr>vWorkspace單台壓力測試</vt:lpstr>
      <vt:lpstr>vWorkspace單台壓力測試</vt:lpstr>
      <vt:lpstr>vWorkspace單台壓力測試結果</vt:lpstr>
      <vt:lpstr>VDI建置時機成熟</vt:lpstr>
      <vt:lpstr>VDI維運</vt:lpstr>
      <vt:lpstr>VDI維運</vt:lpstr>
      <vt:lpstr>VDI也能虛實整合</vt:lpstr>
      <vt:lpstr>VDI軟體部署</vt:lpstr>
      <vt:lpstr>VDI軟體部署</vt:lpstr>
      <vt:lpstr>VDI系統整合</vt:lpstr>
      <vt:lpstr>VDI建置相關注意事項</vt:lpstr>
      <vt:lpstr>Part III、資源使用紀錄的蒐集、分析與應用</vt:lpstr>
      <vt:lpstr>現有VDI技術建置環境的侷限</vt:lpstr>
      <vt:lpstr>資訊資源使用紀錄的蒐集與分析</vt:lpstr>
      <vt:lpstr>資訊的再應用-數據分析</vt:lpstr>
      <vt:lpstr>未來的展望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毛大毛</dc:creator>
  <cp:lastModifiedBy>Whitewing</cp:lastModifiedBy>
  <cp:revision>210</cp:revision>
  <dcterms:created xsi:type="dcterms:W3CDTF">2014-11-04T07:08:40Z</dcterms:created>
  <dcterms:modified xsi:type="dcterms:W3CDTF">2015-11-23T08:59:44Z</dcterms:modified>
</cp:coreProperties>
</file>