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6" r:id="rId4"/>
    <p:sldId id="320" r:id="rId5"/>
    <p:sldId id="316" r:id="rId6"/>
    <p:sldId id="317" r:id="rId7"/>
    <p:sldId id="318" r:id="rId8"/>
    <p:sldId id="319" r:id="rId9"/>
    <p:sldId id="310" r:id="rId10"/>
    <p:sldId id="311" r:id="rId11"/>
    <p:sldId id="312" r:id="rId12"/>
    <p:sldId id="321" r:id="rId13"/>
    <p:sldId id="313" r:id="rId14"/>
    <p:sldId id="314" r:id="rId15"/>
    <p:sldId id="315" r:id="rId16"/>
    <p:sldId id="257" r:id="rId17"/>
    <p:sldId id="275"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9" r:id="rId32"/>
    <p:sldId id="280" r:id="rId33"/>
    <p:sldId id="292" r:id="rId34"/>
    <p:sldId id="296" r:id="rId35"/>
    <p:sldId id="309" r:id="rId3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1C6E8-E06E-49D9-8ABA-3F99DCB27800}" type="doc">
      <dgm:prSet loTypeId="urn:microsoft.com/office/officeart/2005/8/layout/hProcess9" loCatId="process" qsTypeId="urn:microsoft.com/office/officeart/2005/8/quickstyle/simple2" qsCatId="simple" csTypeId="urn:microsoft.com/office/officeart/2005/8/colors/accent1_2" csCatId="accent1" phldr="1"/>
      <dgm:spPr/>
    </dgm:pt>
    <dgm:pt modelId="{98FE5384-2892-486B-84F7-089BE8DC75B2}">
      <dgm:prSet phldrT="[文字]"/>
      <dgm:spPr>
        <a:xfrm>
          <a:off x="2487"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a:solidFill>
                <a:sysClr val="window" lastClr="FFFFFF"/>
              </a:solidFill>
              <a:latin typeface="Calibri"/>
              <a:ea typeface="新細明體" panose="02020500000000000000" pitchFamily="18" charset="-120"/>
              <a:cs typeface="+mn-cs"/>
            </a:rPr>
            <a:t>⓪</a:t>
          </a:r>
          <a:r>
            <a:rPr lang="en-US" altLang="zh-TW">
              <a:solidFill>
                <a:sysClr val="window" lastClr="FFFFFF"/>
              </a:solidFill>
              <a:latin typeface="Calibri"/>
              <a:ea typeface="新細明體" panose="02020500000000000000" pitchFamily="18" charset="-120"/>
              <a:cs typeface="+mn-cs"/>
            </a:rPr>
            <a:t/>
          </a:r>
          <a:br>
            <a:rPr lang="en-US" altLang="zh-TW">
              <a:solidFill>
                <a:sysClr val="window" lastClr="FFFFFF"/>
              </a:solidFill>
              <a:latin typeface="Calibri"/>
              <a:ea typeface="新細明體" panose="02020500000000000000" pitchFamily="18" charset="-120"/>
              <a:cs typeface="+mn-cs"/>
            </a:rPr>
          </a:br>
          <a:r>
            <a:rPr lang="zh-TW" altLang="en-US">
              <a:solidFill>
                <a:sysClr val="window" lastClr="FFFFFF"/>
              </a:solidFill>
              <a:latin typeface="Calibri"/>
              <a:ea typeface="新細明體" panose="02020500000000000000" pitchFamily="18" charset="-120"/>
              <a:cs typeface="+mn-cs"/>
            </a:rPr>
            <a:t>專案啟始</a:t>
          </a:r>
        </a:p>
      </dgm:t>
    </dgm:pt>
    <dgm:pt modelId="{3E96FCB3-58D2-4418-A390-308F9B7E6A67}" type="parTrans" cxnId="{38419143-ABD2-4285-87A6-42B29560E29A}">
      <dgm:prSet/>
      <dgm:spPr/>
      <dgm:t>
        <a:bodyPr/>
        <a:lstStyle/>
        <a:p>
          <a:endParaRPr lang="zh-TW" altLang="en-US"/>
        </a:p>
      </dgm:t>
    </dgm:pt>
    <dgm:pt modelId="{D6D5EBD0-4FF0-4587-8AFC-AF3E8FDBB92C}" type="sibTrans" cxnId="{38419143-ABD2-4285-87A6-42B29560E29A}">
      <dgm:prSet/>
      <dgm:spPr/>
      <dgm:t>
        <a:bodyPr/>
        <a:lstStyle/>
        <a:p>
          <a:endParaRPr lang="zh-TW" altLang="en-US"/>
        </a:p>
      </dgm:t>
    </dgm:pt>
    <dgm:pt modelId="{A616C1D1-AB65-4FFF-95F9-D9A52BF9550D}">
      <dgm:prSet phldrT="[文字]"/>
      <dgm:spPr>
        <a:xfrm>
          <a:off x="1518565"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a:solidFill>
                <a:sysClr val="window" lastClr="FFFFFF"/>
              </a:solidFill>
              <a:latin typeface="Calibri"/>
              <a:ea typeface="新細明體" panose="02020500000000000000" pitchFamily="18" charset="-120"/>
              <a:cs typeface="+mn-cs"/>
            </a:rPr>
            <a:t>①</a:t>
          </a:r>
          <a:r>
            <a:rPr lang="en-US" altLang="zh-TW">
              <a:solidFill>
                <a:sysClr val="window" lastClr="FFFFFF"/>
              </a:solidFill>
              <a:latin typeface="Calibri"/>
              <a:ea typeface="新細明體" panose="02020500000000000000" pitchFamily="18" charset="-120"/>
              <a:cs typeface="+mn-cs"/>
            </a:rPr>
            <a:t/>
          </a:r>
          <a:br>
            <a:rPr lang="en-US" altLang="zh-TW">
              <a:solidFill>
                <a:sysClr val="window" lastClr="FFFFFF"/>
              </a:solidFill>
              <a:latin typeface="Calibri"/>
              <a:ea typeface="新細明體" panose="02020500000000000000" pitchFamily="18" charset="-120"/>
              <a:cs typeface="+mn-cs"/>
            </a:rPr>
          </a:br>
          <a:r>
            <a:rPr lang="zh-TW" altLang="en-US">
              <a:solidFill>
                <a:sysClr val="window" lastClr="FFFFFF"/>
              </a:solidFill>
              <a:latin typeface="Calibri"/>
              <a:ea typeface="新細明體" panose="02020500000000000000" pitchFamily="18" charset="-120"/>
              <a:cs typeface="+mn-cs"/>
            </a:rPr>
            <a:t>教育訓練</a:t>
          </a:r>
        </a:p>
      </dgm:t>
    </dgm:pt>
    <dgm:pt modelId="{6246151D-7411-457E-85CF-A12A568FB11C}" type="parTrans" cxnId="{2A6CC3DB-AC04-497D-9239-6C46F9F21C76}">
      <dgm:prSet/>
      <dgm:spPr/>
      <dgm:t>
        <a:bodyPr/>
        <a:lstStyle/>
        <a:p>
          <a:endParaRPr lang="zh-TW" altLang="en-US"/>
        </a:p>
      </dgm:t>
    </dgm:pt>
    <dgm:pt modelId="{F0BA48A7-186C-453A-B4E5-42148FFCBE1A}" type="sibTrans" cxnId="{2A6CC3DB-AC04-497D-9239-6C46F9F21C76}">
      <dgm:prSet/>
      <dgm:spPr/>
      <dgm:t>
        <a:bodyPr/>
        <a:lstStyle/>
        <a:p>
          <a:endParaRPr lang="zh-TW" altLang="en-US"/>
        </a:p>
      </dgm:t>
    </dgm:pt>
    <dgm:pt modelId="{41717AFF-F7F6-4863-B722-4BC1B03CAD1A}">
      <dgm:prSet phldrT="[文字]"/>
      <dgm:spPr>
        <a:xfrm>
          <a:off x="9098956"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a:solidFill>
                <a:sysClr val="window" lastClr="FFFFFF"/>
              </a:solidFill>
              <a:latin typeface="Calibri"/>
              <a:ea typeface="新細明體" panose="02020500000000000000" pitchFamily="18" charset="-120"/>
              <a:cs typeface="+mn-cs"/>
            </a:rPr>
            <a:t>⑥</a:t>
          </a:r>
          <a:r>
            <a:rPr lang="en-US" altLang="zh-TW">
              <a:solidFill>
                <a:sysClr val="window" lastClr="FFFFFF"/>
              </a:solidFill>
              <a:latin typeface="Calibri"/>
              <a:ea typeface="新細明體" panose="02020500000000000000" pitchFamily="18" charset="-120"/>
              <a:cs typeface="+mn-cs"/>
            </a:rPr>
            <a:t/>
          </a:r>
          <a:br>
            <a:rPr lang="en-US" altLang="zh-TW">
              <a:solidFill>
                <a:sysClr val="window" lastClr="FFFFFF"/>
              </a:solidFill>
              <a:latin typeface="Calibri"/>
              <a:ea typeface="新細明體" panose="02020500000000000000" pitchFamily="18" charset="-120"/>
              <a:cs typeface="+mn-cs"/>
            </a:rPr>
          </a:br>
          <a:r>
            <a:rPr lang="zh-TW" altLang="en-US">
              <a:solidFill>
                <a:sysClr val="window" lastClr="FFFFFF"/>
              </a:solidFill>
              <a:latin typeface="Calibri"/>
              <a:ea typeface="新細明體" panose="02020500000000000000" pitchFamily="18" charset="-120"/>
              <a:cs typeface="+mn-cs"/>
            </a:rPr>
            <a:t>專案結案</a:t>
          </a:r>
        </a:p>
      </dgm:t>
    </dgm:pt>
    <dgm:pt modelId="{7845F51C-3254-4190-B599-1DCC1FD923BD}" type="parTrans" cxnId="{8DE9FA4D-C7D7-42D0-BA9A-7A4C562FEA96}">
      <dgm:prSet/>
      <dgm:spPr/>
      <dgm:t>
        <a:bodyPr/>
        <a:lstStyle/>
        <a:p>
          <a:endParaRPr lang="zh-TW" altLang="en-US"/>
        </a:p>
      </dgm:t>
    </dgm:pt>
    <dgm:pt modelId="{B44F14D4-F496-40B4-A2A1-3801AD0BE69B}" type="sibTrans" cxnId="{8DE9FA4D-C7D7-42D0-BA9A-7A4C562FEA96}">
      <dgm:prSet/>
      <dgm:spPr/>
      <dgm:t>
        <a:bodyPr/>
        <a:lstStyle/>
        <a:p>
          <a:endParaRPr lang="zh-TW" altLang="en-US"/>
        </a:p>
      </dgm:t>
    </dgm:pt>
    <dgm:pt modelId="{E5E4ED8E-6846-48D6-A928-F6726771EE69}">
      <dgm:prSet phldrT="[文字]"/>
      <dgm:spPr>
        <a:xfrm>
          <a:off x="3034643"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dirty="0">
              <a:solidFill>
                <a:sysClr val="window" lastClr="FFFFFF"/>
              </a:solidFill>
              <a:latin typeface="Calibri"/>
              <a:ea typeface="新細明體" panose="02020500000000000000" pitchFamily="18" charset="-120"/>
              <a:cs typeface="+mn-cs"/>
            </a:rPr>
            <a:t>②</a:t>
          </a:r>
          <a:r>
            <a:rPr lang="en-US" altLang="zh-TW" dirty="0">
              <a:solidFill>
                <a:sysClr val="window" lastClr="FFFFFF"/>
              </a:solidFill>
              <a:latin typeface="Calibri"/>
              <a:ea typeface="新細明體" panose="02020500000000000000" pitchFamily="18" charset="-120"/>
              <a:cs typeface="+mn-cs"/>
            </a:rPr>
            <a:t/>
          </a:r>
          <a:br>
            <a:rPr lang="en-US" altLang="zh-TW" dirty="0">
              <a:solidFill>
                <a:sysClr val="window" lastClr="FFFFFF"/>
              </a:solidFill>
              <a:latin typeface="Calibri"/>
              <a:ea typeface="新細明體" panose="02020500000000000000" pitchFamily="18" charset="-120"/>
              <a:cs typeface="+mn-cs"/>
            </a:rPr>
          </a:br>
          <a:r>
            <a:rPr lang="zh-TW" altLang="en-US" dirty="0">
              <a:solidFill>
                <a:sysClr val="window" lastClr="FFFFFF"/>
              </a:solidFill>
              <a:latin typeface="Calibri"/>
              <a:ea typeface="新細明體" panose="02020500000000000000" pitchFamily="18" charset="-120"/>
              <a:cs typeface="+mn-cs"/>
            </a:rPr>
            <a:t>第一梯次個資清查與風險</a:t>
          </a:r>
          <a:r>
            <a:rPr lang="zh-TW" altLang="en-US" dirty="0" smtClean="0">
              <a:solidFill>
                <a:sysClr val="window" lastClr="FFFFFF"/>
              </a:solidFill>
              <a:latin typeface="Calibri"/>
              <a:ea typeface="新細明體" panose="02020500000000000000" pitchFamily="18" charset="-120"/>
              <a:cs typeface="+mn-cs"/>
            </a:rPr>
            <a:t>評鑑 （行政單位）</a:t>
          </a:r>
          <a:endParaRPr lang="zh-TW" altLang="en-US" dirty="0">
            <a:solidFill>
              <a:sysClr val="window" lastClr="FFFFFF"/>
            </a:solidFill>
            <a:latin typeface="Calibri"/>
            <a:ea typeface="新細明體" panose="02020500000000000000" pitchFamily="18" charset="-120"/>
            <a:cs typeface="+mn-cs"/>
          </a:endParaRPr>
        </a:p>
      </dgm:t>
    </dgm:pt>
    <dgm:pt modelId="{71534197-B03F-4D37-B8F9-136C731F6DD4}" type="parTrans" cxnId="{659D0FFF-E42D-4B19-A65B-26C514811AC6}">
      <dgm:prSet/>
      <dgm:spPr/>
      <dgm:t>
        <a:bodyPr/>
        <a:lstStyle/>
        <a:p>
          <a:endParaRPr lang="zh-TW" altLang="en-US"/>
        </a:p>
      </dgm:t>
    </dgm:pt>
    <dgm:pt modelId="{3AB7ED9D-287C-4790-8778-BEAF3F4EC703}" type="sibTrans" cxnId="{659D0FFF-E42D-4B19-A65B-26C514811AC6}">
      <dgm:prSet/>
      <dgm:spPr/>
      <dgm:t>
        <a:bodyPr/>
        <a:lstStyle/>
        <a:p>
          <a:endParaRPr lang="zh-TW" altLang="en-US"/>
        </a:p>
      </dgm:t>
    </dgm:pt>
    <dgm:pt modelId="{4459DEBB-6821-47CE-ADA7-DA8794373FD8}">
      <dgm:prSet phldrT="[文字]"/>
      <dgm:spPr>
        <a:xfrm>
          <a:off x="4550721"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dirty="0">
              <a:solidFill>
                <a:sysClr val="window" lastClr="FFFFFF"/>
              </a:solidFill>
              <a:latin typeface="Calibri"/>
              <a:ea typeface="新細明體" panose="02020500000000000000" pitchFamily="18" charset="-120"/>
              <a:cs typeface="+mn-cs"/>
            </a:rPr>
            <a:t>③</a:t>
          </a:r>
          <a:r>
            <a:rPr lang="en-US" altLang="zh-TW" dirty="0">
              <a:solidFill>
                <a:sysClr val="window" lastClr="FFFFFF"/>
              </a:solidFill>
              <a:latin typeface="Calibri"/>
              <a:ea typeface="新細明體" panose="02020500000000000000" pitchFamily="18" charset="-120"/>
              <a:cs typeface="+mn-cs"/>
            </a:rPr>
            <a:t/>
          </a:r>
          <a:br>
            <a:rPr lang="en-US" altLang="zh-TW" dirty="0">
              <a:solidFill>
                <a:sysClr val="window" lastClr="FFFFFF"/>
              </a:solidFill>
              <a:latin typeface="Calibri"/>
              <a:ea typeface="新細明體" panose="02020500000000000000" pitchFamily="18" charset="-120"/>
              <a:cs typeface="+mn-cs"/>
            </a:rPr>
          </a:br>
          <a:r>
            <a:rPr lang="zh-TW" altLang="en-US" dirty="0">
              <a:solidFill>
                <a:sysClr val="window" lastClr="FFFFFF"/>
              </a:solidFill>
              <a:latin typeface="Calibri"/>
              <a:ea typeface="新細明體" panose="02020500000000000000" pitchFamily="18" charset="-120"/>
              <a:cs typeface="+mn-cs"/>
            </a:rPr>
            <a:t>第二梯次個資清查與風險</a:t>
          </a:r>
          <a:r>
            <a:rPr lang="zh-TW" altLang="en-US" dirty="0" smtClean="0">
              <a:solidFill>
                <a:sysClr val="window" lastClr="FFFFFF"/>
              </a:solidFill>
              <a:latin typeface="Calibri"/>
              <a:ea typeface="新細明體" panose="02020500000000000000" pitchFamily="18" charset="-120"/>
              <a:cs typeface="+mn-cs"/>
            </a:rPr>
            <a:t>評鑑（教學與研究單位）</a:t>
          </a:r>
          <a:endParaRPr lang="zh-TW" altLang="en-US" dirty="0">
            <a:solidFill>
              <a:sysClr val="window" lastClr="FFFFFF"/>
            </a:solidFill>
            <a:latin typeface="Calibri"/>
            <a:ea typeface="新細明體" panose="02020500000000000000" pitchFamily="18" charset="-120"/>
            <a:cs typeface="+mn-cs"/>
          </a:endParaRPr>
        </a:p>
      </dgm:t>
    </dgm:pt>
    <dgm:pt modelId="{876EE9CE-7431-43CB-92AC-63FCF821E34E}" type="parTrans" cxnId="{B5001566-D782-48CB-B39C-612B3E45D722}">
      <dgm:prSet/>
      <dgm:spPr/>
      <dgm:t>
        <a:bodyPr/>
        <a:lstStyle/>
        <a:p>
          <a:endParaRPr lang="zh-TW" altLang="en-US"/>
        </a:p>
      </dgm:t>
    </dgm:pt>
    <dgm:pt modelId="{BBD76E54-1A1B-40B4-8CCE-861C9B73E1A9}" type="sibTrans" cxnId="{B5001566-D782-48CB-B39C-612B3E45D722}">
      <dgm:prSet/>
      <dgm:spPr/>
      <dgm:t>
        <a:bodyPr/>
        <a:lstStyle/>
        <a:p>
          <a:endParaRPr lang="zh-TW" altLang="en-US"/>
        </a:p>
      </dgm:t>
    </dgm:pt>
    <dgm:pt modelId="{C013F58E-73E9-4B74-948E-C3FDCB8DD3B4}">
      <dgm:prSet phldrT="[文字]"/>
      <dgm:spPr>
        <a:xfrm>
          <a:off x="6066799"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a:solidFill>
                <a:sysClr val="window" lastClr="FFFFFF"/>
              </a:solidFill>
              <a:latin typeface="Calibri"/>
              <a:ea typeface="新細明體" panose="02020500000000000000" pitchFamily="18" charset="-120"/>
              <a:cs typeface="+mn-cs"/>
            </a:rPr>
            <a:t>④</a:t>
          </a:r>
          <a:r>
            <a:rPr lang="en-US" altLang="zh-TW">
              <a:solidFill>
                <a:sysClr val="window" lastClr="FFFFFF"/>
              </a:solidFill>
              <a:latin typeface="Calibri"/>
              <a:ea typeface="新細明體" panose="02020500000000000000" pitchFamily="18" charset="-120"/>
              <a:cs typeface="+mn-cs"/>
            </a:rPr>
            <a:t/>
          </a:r>
          <a:br>
            <a:rPr lang="en-US" altLang="zh-TW">
              <a:solidFill>
                <a:sysClr val="window" lastClr="FFFFFF"/>
              </a:solidFill>
              <a:latin typeface="Calibri"/>
              <a:ea typeface="新細明體" panose="02020500000000000000" pitchFamily="18" charset="-120"/>
              <a:cs typeface="+mn-cs"/>
            </a:rPr>
          </a:br>
          <a:r>
            <a:rPr lang="zh-TW" altLang="en-US">
              <a:solidFill>
                <a:sysClr val="window" lastClr="FFFFFF"/>
              </a:solidFill>
              <a:latin typeface="Calibri"/>
              <a:ea typeface="新細明體" panose="02020500000000000000" pitchFamily="18" charset="-120"/>
              <a:cs typeface="+mn-cs"/>
            </a:rPr>
            <a:t>管理制度建置</a:t>
          </a:r>
        </a:p>
      </dgm:t>
    </dgm:pt>
    <dgm:pt modelId="{B0AA9C27-FE9B-43D9-8CDC-1B74FBC8737E}" type="parTrans" cxnId="{F400EC76-554D-46CC-A5D0-E1D07AB0ACB3}">
      <dgm:prSet/>
      <dgm:spPr/>
      <dgm:t>
        <a:bodyPr/>
        <a:lstStyle/>
        <a:p>
          <a:endParaRPr lang="zh-TW" altLang="en-US"/>
        </a:p>
      </dgm:t>
    </dgm:pt>
    <dgm:pt modelId="{ECB46F17-C5D4-4390-A5B8-E2EC54DAAE15}" type="sibTrans" cxnId="{F400EC76-554D-46CC-A5D0-E1D07AB0ACB3}">
      <dgm:prSet/>
      <dgm:spPr/>
      <dgm:t>
        <a:bodyPr/>
        <a:lstStyle/>
        <a:p>
          <a:endParaRPr lang="zh-TW" altLang="en-US"/>
        </a:p>
      </dgm:t>
    </dgm:pt>
    <dgm:pt modelId="{BD5A5609-94F3-4A86-BD11-2E1C20EA19B5}">
      <dgm:prSet phldrT="[文字]"/>
      <dgm:spPr>
        <a:xfrm>
          <a:off x="7582877" y="1305401"/>
          <a:ext cx="1414156" cy="1740535"/>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TW" altLang="en-US">
              <a:solidFill>
                <a:sysClr val="window" lastClr="FFFFFF"/>
              </a:solidFill>
              <a:latin typeface="Calibri"/>
              <a:ea typeface="新細明體" panose="02020500000000000000" pitchFamily="18" charset="-120"/>
              <a:cs typeface="+mn-cs"/>
            </a:rPr>
            <a:t>⑤</a:t>
          </a:r>
          <a:r>
            <a:rPr lang="en-US" altLang="zh-TW">
              <a:solidFill>
                <a:sysClr val="window" lastClr="FFFFFF"/>
              </a:solidFill>
              <a:latin typeface="Calibri"/>
              <a:ea typeface="新細明體" panose="02020500000000000000" pitchFamily="18" charset="-120"/>
              <a:cs typeface="+mn-cs"/>
            </a:rPr>
            <a:t/>
          </a:r>
          <a:br>
            <a:rPr lang="en-US" altLang="zh-TW">
              <a:solidFill>
                <a:sysClr val="window" lastClr="FFFFFF"/>
              </a:solidFill>
              <a:latin typeface="Calibri"/>
              <a:ea typeface="新細明體" panose="02020500000000000000" pitchFamily="18" charset="-120"/>
              <a:cs typeface="+mn-cs"/>
            </a:rPr>
          </a:br>
          <a:r>
            <a:rPr lang="zh-TW" altLang="en-US">
              <a:solidFill>
                <a:sysClr val="window" lastClr="FFFFFF"/>
              </a:solidFill>
              <a:latin typeface="Calibri"/>
              <a:ea typeface="新細明體" panose="02020500000000000000" pitchFamily="18" charset="-120"/>
              <a:cs typeface="+mn-cs"/>
            </a:rPr>
            <a:t>內部稽核</a:t>
          </a:r>
        </a:p>
      </dgm:t>
    </dgm:pt>
    <dgm:pt modelId="{3F485E75-45EF-474D-9FD9-3620C42EC6BE}" type="parTrans" cxnId="{ADBC91F3-E5EC-4300-8A02-7380FC2B9812}">
      <dgm:prSet/>
      <dgm:spPr/>
      <dgm:t>
        <a:bodyPr/>
        <a:lstStyle/>
        <a:p>
          <a:endParaRPr lang="zh-TW" altLang="en-US"/>
        </a:p>
      </dgm:t>
    </dgm:pt>
    <dgm:pt modelId="{14A3AFBF-C8C4-4742-86E5-DBE530F17D84}" type="sibTrans" cxnId="{ADBC91F3-E5EC-4300-8A02-7380FC2B9812}">
      <dgm:prSet/>
      <dgm:spPr/>
      <dgm:t>
        <a:bodyPr/>
        <a:lstStyle/>
        <a:p>
          <a:endParaRPr lang="zh-TW" altLang="en-US"/>
        </a:p>
      </dgm:t>
    </dgm:pt>
    <dgm:pt modelId="{7C9DDD8E-A49E-4EDE-86F5-A7DD1C688F1D}" type="pres">
      <dgm:prSet presAssocID="{8BA1C6E8-E06E-49D9-8ABA-3F99DCB27800}" presName="CompostProcess" presStyleCnt="0">
        <dgm:presLayoutVars>
          <dgm:dir/>
          <dgm:resizeHandles val="exact"/>
        </dgm:presLayoutVars>
      </dgm:prSet>
      <dgm:spPr/>
    </dgm:pt>
    <dgm:pt modelId="{DD2AF774-3F06-4FB6-835D-638FF2390328}" type="pres">
      <dgm:prSet presAssocID="{8BA1C6E8-E06E-49D9-8ABA-3F99DCB27800}" presName="arrow" presStyleLbl="bgShp" presStyleIdx="0" presStyleCnt="1"/>
      <dgm:spPr>
        <a:xfrm>
          <a:off x="788669" y="0"/>
          <a:ext cx="8938260" cy="4351338"/>
        </a:xfrm>
        <a:prstGeom prst="rightArrow">
          <a:avLst/>
        </a:prstGeom>
        <a:solidFill>
          <a:srgbClr val="4F81BD">
            <a:tint val="40000"/>
            <a:hueOff val="0"/>
            <a:satOff val="0"/>
            <a:lumOff val="0"/>
            <a:alphaOff val="0"/>
          </a:srgbClr>
        </a:solidFill>
        <a:ln>
          <a:noFill/>
        </a:ln>
        <a:effectLst/>
      </dgm:spPr>
    </dgm:pt>
    <dgm:pt modelId="{293867CC-6006-4388-BE4D-2F4AB656E417}" type="pres">
      <dgm:prSet presAssocID="{8BA1C6E8-E06E-49D9-8ABA-3F99DCB27800}" presName="linearProcess" presStyleCnt="0"/>
      <dgm:spPr/>
    </dgm:pt>
    <dgm:pt modelId="{00DC3543-3A07-4C2F-991B-1F2BA5EDC7A8}" type="pres">
      <dgm:prSet presAssocID="{98FE5384-2892-486B-84F7-089BE8DC75B2}" presName="textNode" presStyleLbl="node1" presStyleIdx="0" presStyleCnt="7">
        <dgm:presLayoutVars>
          <dgm:bulletEnabled val="1"/>
        </dgm:presLayoutVars>
      </dgm:prSet>
      <dgm:spPr/>
      <dgm:t>
        <a:bodyPr/>
        <a:lstStyle/>
        <a:p>
          <a:endParaRPr lang="zh-TW" altLang="en-US"/>
        </a:p>
      </dgm:t>
    </dgm:pt>
    <dgm:pt modelId="{10F0DF6A-8099-4B96-9718-982D17682363}" type="pres">
      <dgm:prSet presAssocID="{D6D5EBD0-4FF0-4587-8AFC-AF3E8FDBB92C}" presName="sibTrans" presStyleCnt="0"/>
      <dgm:spPr/>
    </dgm:pt>
    <dgm:pt modelId="{C8081711-64E3-43B7-8B3A-880D76494A15}" type="pres">
      <dgm:prSet presAssocID="{A616C1D1-AB65-4FFF-95F9-D9A52BF9550D}" presName="textNode" presStyleLbl="node1" presStyleIdx="1" presStyleCnt="7">
        <dgm:presLayoutVars>
          <dgm:bulletEnabled val="1"/>
        </dgm:presLayoutVars>
      </dgm:prSet>
      <dgm:spPr/>
      <dgm:t>
        <a:bodyPr/>
        <a:lstStyle/>
        <a:p>
          <a:endParaRPr lang="zh-TW" altLang="en-US"/>
        </a:p>
      </dgm:t>
    </dgm:pt>
    <dgm:pt modelId="{398E3346-B335-4094-BB48-F6C605BEE900}" type="pres">
      <dgm:prSet presAssocID="{F0BA48A7-186C-453A-B4E5-42148FFCBE1A}" presName="sibTrans" presStyleCnt="0"/>
      <dgm:spPr/>
    </dgm:pt>
    <dgm:pt modelId="{C7A04B5A-F318-42AE-B76A-1E9EFFCE9310}" type="pres">
      <dgm:prSet presAssocID="{E5E4ED8E-6846-48D6-A928-F6726771EE69}" presName="textNode" presStyleLbl="node1" presStyleIdx="2" presStyleCnt="7">
        <dgm:presLayoutVars>
          <dgm:bulletEnabled val="1"/>
        </dgm:presLayoutVars>
      </dgm:prSet>
      <dgm:spPr/>
      <dgm:t>
        <a:bodyPr/>
        <a:lstStyle/>
        <a:p>
          <a:endParaRPr lang="zh-TW" altLang="en-US"/>
        </a:p>
      </dgm:t>
    </dgm:pt>
    <dgm:pt modelId="{93E6745C-D65C-4EF1-B4B3-2A4F5303990E}" type="pres">
      <dgm:prSet presAssocID="{3AB7ED9D-287C-4790-8778-BEAF3F4EC703}" presName="sibTrans" presStyleCnt="0"/>
      <dgm:spPr/>
    </dgm:pt>
    <dgm:pt modelId="{C1B4971A-F3DC-4C68-BAD1-7E2C5C9B7664}" type="pres">
      <dgm:prSet presAssocID="{4459DEBB-6821-47CE-ADA7-DA8794373FD8}" presName="textNode" presStyleLbl="node1" presStyleIdx="3" presStyleCnt="7">
        <dgm:presLayoutVars>
          <dgm:bulletEnabled val="1"/>
        </dgm:presLayoutVars>
      </dgm:prSet>
      <dgm:spPr/>
      <dgm:t>
        <a:bodyPr/>
        <a:lstStyle/>
        <a:p>
          <a:endParaRPr lang="zh-TW" altLang="en-US"/>
        </a:p>
      </dgm:t>
    </dgm:pt>
    <dgm:pt modelId="{F165701E-CEE4-41FC-B8EF-568CF8B32D45}" type="pres">
      <dgm:prSet presAssocID="{BBD76E54-1A1B-40B4-8CCE-861C9B73E1A9}" presName="sibTrans" presStyleCnt="0"/>
      <dgm:spPr/>
    </dgm:pt>
    <dgm:pt modelId="{A2C974A5-137E-4586-A07F-39FE2D3BABE7}" type="pres">
      <dgm:prSet presAssocID="{C013F58E-73E9-4B74-948E-C3FDCB8DD3B4}" presName="textNode" presStyleLbl="node1" presStyleIdx="4" presStyleCnt="7">
        <dgm:presLayoutVars>
          <dgm:bulletEnabled val="1"/>
        </dgm:presLayoutVars>
      </dgm:prSet>
      <dgm:spPr/>
      <dgm:t>
        <a:bodyPr/>
        <a:lstStyle/>
        <a:p>
          <a:endParaRPr lang="zh-TW" altLang="en-US"/>
        </a:p>
      </dgm:t>
    </dgm:pt>
    <dgm:pt modelId="{DFBB9541-5C30-4F6C-BF73-36BE40F624E0}" type="pres">
      <dgm:prSet presAssocID="{ECB46F17-C5D4-4390-A5B8-E2EC54DAAE15}" presName="sibTrans" presStyleCnt="0"/>
      <dgm:spPr/>
    </dgm:pt>
    <dgm:pt modelId="{09850765-E09D-406D-9A0B-5DA75816D7EA}" type="pres">
      <dgm:prSet presAssocID="{BD5A5609-94F3-4A86-BD11-2E1C20EA19B5}" presName="textNode" presStyleLbl="node1" presStyleIdx="5" presStyleCnt="7">
        <dgm:presLayoutVars>
          <dgm:bulletEnabled val="1"/>
        </dgm:presLayoutVars>
      </dgm:prSet>
      <dgm:spPr/>
      <dgm:t>
        <a:bodyPr/>
        <a:lstStyle/>
        <a:p>
          <a:endParaRPr lang="zh-TW" altLang="en-US"/>
        </a:p>
      </dgm:t>
    </dgm:pt>
    <dgm:pt modelId="{A5377204-C3D7-4D63-94EE-A1BED4B21E9D}" type="pres">
      <dgm:prSet presAssocID="{14A3AFBF-C8C4-4742-86E5-DBE530F17D84}" presName="sibTrans" presStyleCnt="0"/>
      <dgm:spPr/>
    </dgm:pt>
    <dgm:pt modelId="{EC4469CA-E239-4D05-8E87-4A5BB6AFAC58}" type="pres">
      <dgm:prSet presAssocID="{41717AFF-F7F6-4863-B722-4BC1B03CAD1A}" presName="textNode" presStyleLbl="node1" presStyleIdx="6" presStyleCnt="7">
        <dgm:presLayoutVars>
          <dgm:bulletEnabled val="1"/>
        </dgm:presLayoutVars>
      </dgm:prSet>
      <dgm:spPr/>
      <dgm:t>
        <a:bodyPr/>
        <a:lstStyle/>
        <a:p>
          <a:endParaRPr lang="zh-TW" altLang="en-US"/>
        </a:p>
      </dgm:t>
    </dgm:pt>
  </dgm:ptLst>
  <dgm:cxnLst>
    <dgm:cxn modelId="{AA758FE8-4CB2-4A8D-B13E-4335657128FD}" type="presOf" srcId="{4459DEBB-6821-47CE-ADA7-DA8794373FD8}" destId="{C1B4971A-F3DC-4C68-BAD1-7E2C5C9B7664}" srcOrd="0" destOrd="0" presId="urn:microsoft.com/office/officeart/2005/8/layout/hProcess9"/>
    <dgm:cxn modelId="{48C2F6FB-4B50-4533-AA9C-3E6CC2597CEA}" type="presOf" srcId="{98FE5384-2892-486B-84F7-089BE8DC75B2}" destId="{00DC3543-3A07-4C2F-991B-1F2BA5EDC7A8}" srcOrd="0" destOrd="0" presId="urn:microsoft.com/office/officeart/2005/8/layout/hProcess9"/>
    <dgm:cxn modelId="{659D0FFF-E42D-4B19-A65B-26C514811AC6}" srcId="{8BA1C6E8-E06E-49D9-8ABA-3F99DCB27800}" destId="{E5E4ED8E-6846-48D6-A928-F6726771EE69}" srcOrd="2" destOrd="0" parTransId="{71534197-B03F-4D37-B8F9-136C731F6DD4}" sibTransId="{3AB7ED9D-287C-4790-8778-BEAF3F4EC703}"/>
    <dgm:cxn modelId="{5BF8300B-1AB8-43B9-B721-E459208F3370}" type="presOf" srcId="{8BA1C6E8-E06E-49D9-8ABA-3F99DCB27800}" destId="{7C9DDD8E-A49E-4EDE-86F5-A7DD1C688F1D}" srcOrd="0" destOrd="0" presId="urn:microsoft.com/office/officeart/2005/8/layout/hProcess9"/>
    <dgm:cxn modelId="{ADBC91F3-E5EC-4300-8A02-7380FC2B9812}" srcId="{8BA1C6E8-E06E-49D9-8ABA-3F99DCB27800}" destId="{BD5A5609-94F3-4A86-BD11-2E1C20EA19B5}" srcOrd="5" destOrd="0" parTransId="{3F485E75-45EF-474D-9FD9-3620C42EC6BE}" sibTransId="{14A3AFBF-C8C4-4742-86E5-DBE530F17D84}"/>
    <dgm:cxn modelId="{2A6CC3DB-AC04-497D-9239-6C46F9F21C76}" srcId="{8BA1C6E8-E06E-49D9-8ABA-3F99DCB27800}" destId="{A616C1D1-AB65-4FFF-95F9-D9A52BF9550D}" srcOrd="1" destOrd="0" parTransId="{6246151D-7411-457E-85CF-A12A568FB11C}" sibTransId="{F0BA48A7-186C-453A-B4E5-42148FFCBE1A}"/>
    <dgm:cxn modelId="{CD3B9B05-490A-4B73-8E04-45707AF5B957}" type="presOf" srcId="{A616C1D1-AB65-4FFF-95F9-D9A52BF9550D}" destId="{C8081711-64E3-43B7-8B3A-880D76494A15}" srcOrd="0" destOrd="0" presId="urn:microsoft.com/office/officeart/2005/8/layout/hProcess9"/>
    <dgm:cxn modelId="{108FFA9A-BD6E-4FAA-BB77-144D6B263B7E}" type="presOf" srcId="{E5E4ED8E-6846-48D6-A928-F6726771EE69}" destId="{C7A04B5A-F318-42AE-B76A-1E9EFFCE9310}" srcOrd="0" destOrd="0" presId="urn:microsoft.com/office/officeart/2005/8/layout/hProcess9"/>
    <dgm:cxn modelId="{C2D03D7B-77EC-4F45-9715-8663DB31B63A}" type="presOf" srcId="{BD5A5609-94F3-4A86-BD11-2E1C20EA19B5}" destId="{09850765-E09D-406D-9A0B-5DA75816D7EA}" srcOrd="0" destOrd="0" presId="urn:microsoft.com/office/officeart/2005/8/layout/hProcess9"/>
    <dgm:cxn modelId="{6220F5D6-A573-4C60-8F6B-020FD71BC24A}" type="presOf" srcId="{C013F58E-73E9-4B74-948E-C3FDCB8DD3B4}" destId="{A2C974A5-137E-4586-A07F-39FE2D3BABE7}" srcOrd="0" destOrd="0" presId="urn:microsoft.com/office/officeart/2005/8/layout/hProcess9"/>
    <dgm:cxn modelId="{F400EC76-554D-46CC-A5D0-E1D07AB0ACB3}" srcId="{8BA1C6E8-E06E-49D9-8ABA-3F99DCB27800}" destId="{C013F58E-73E9-4B74-948E-C3FDCB8DD3B4}" srcOrd="4" destOrd="0" parTransId="{B0AA9C27-FE9B-43D9-8CDC-1B74FBC8737E}" sibTransId="{ECB46F17-C5D4-4390-A5B8-E2EC54DAAE15}"/>
    <dgm:cxn modelId="{38419143-ABD2-4285-87A6-42B29560E29A}" srcId="{8BA1C6E8-E06E-49D9-8ABA-3F99DCB27800}" destId="{98FE5384-2892-486B-84F7-089BE8DC75B2}" srcOrd="0" destOrd="0" parTransId="{3E96FCB3-58D2-4418-A390-308F9B7E6A67}" sibTransId="{D6D5EBD0-4FF0-4587-8AFC-AF3E8FDBB92C}"/>
    <dgm:cxn modelId="{2457FDD3-5D61-468A-92CF-424CCC6F8B4F}" type="presOf" srcId="{41717AFF-F7F6-4863-B722-4BC1B03CAD1A}" destId="{EC4469CA-E239-4D05-8E87-4A5BB6AFAC58}" srcOrd="0" destOrd="0" presId="urn:microsoft.com/office/officeart/2005/8/layout/hProcess9"/>
    <dgm:cxn modelId="{8DE9FA4D-C7D7-42D0-BA9A-7A4C562FEA96}" srcId="{8BA1C6E8-E06E-49D9-8ABA-3F99DCB27800}" destId="{41717AFF-F7F6-4863-B722-4BC1B03CAD1A}" srcOrd="6" destOrd="0" parTransId="{7845F51C-3254-4190-B599-1DCC1FD923BD}" sibTransId="{B44F14D4-F496-40B4-A2A1-3801AD0BE69B}"/>
    <dgm:cxn modelId="{B5001566-D782-48CB-B39C-612B3E45D722}" srcId="{8BA1C6E8-E06E-49D9-8ABA-3F99DCB27800}" destId="{4459DEBB-6821-47CE-ADA7-DA8794373FD8}" srcOrd="3" destOrd="0" parTransId="{876EE9CE-7431-43CB-92AC-63FCF821E34E}" sibTransId="{BBD76E54-1A1B-40B4-8CCE-861C9B73E1A9}"/>
    <dgm:cxn modelId="{04DF6C59-D7E5-464B-9BA9-AA177FFBACFC}" type="presParOf" srcId="{7C9DDD8E-A49E-4EDE-86F5-A7DD1C688F1D}" destId="{DD2AF774-3F06-4FB6-835D-638FF2390328}" srcOrd="0" destOrd="0" presId="urn:microsoft.com/office/officeart/2005/8/layout/hProcess9"/>
    <dgm:cxn modelId="{7655D784-D00F-41CE-9083-674455EA490A}" type="presParOf" srcId="{7C9DDD8E-A49E-4EDE-86F5-A7DD1C688F1D}" destId="{293867CC-6006-4388-BE4D-2F4AB656E417}" srcOrd="1" destOrd="0" presId="urn:microsoft.com/office/officeart/2005/8/layout/hProcess9"/>
    <dgm:cxn modelId="{0461FFBF-BF84-4622-A0CC-BBD37DAC4F7D}" type="presParOf" srcId="{293867CC-6006-4388-BE4D-2F4AB656E417}" destId="{00DC3543-3A07-4C2F-991B-1F2BA5EDC7A8}" srcOrd="0" destOrd="0" presId="urn:microsoft.com/office/officeart/2005/8/layout/hProcess9"/>
    <dgm:cxn modelId="{CBB20174-FB4F-4A91-81DA-040C49509FCA}" type="presParOf" srcId="{293867CC-6006-4388-BE4D-2F4AB656E417}" destId="{10F0DF6A-8099-4B96-9718-982D17682363}" srcOrd="1" destOrd="0" presId="urn:microsoft.com/office/officeart/2005/8/layout/hProcess9"/>
    <dgm:cxn modelId="{FAEAC82D-66B1-4125-9E3C-691B276A5074}" type="presParOf" srcId="{293867CC-6006-4388-BE4D-2F4AB656E417}" destId="{C8081711-64E3-43B7-8B3A-880D76494A15}" srcOrd="2" destOrd="0" presId="urn:microsoft.com/office/officeart/2005/8/layout/hProcess9"/>
    <dgm:cxn modelId="{3934BA3C-5699-48F9-971E-7783D17F4EA7}" type="presParOf" srcId="{293867CC-6006-4388-BE4D-2F4AB656E417}" destId="{398E3346-B335-4094-BB48-F6C605BEE900}" srcOrd="3" destOrd="0" presId="urn:microsoft.com/office/officeart/2005/8/layout/hProcess9"/>
    <dgm:cxn modelId="{8709ECB5-D6FF-4155-8386-927A4ACEB24B}" type="presParOf" srcId="{293867CC-6006-4388-BE4D-2F4AB656E417}" destId="{C7A04B5A-F318-42AE-B76A-1E9EFFCE9310}" srcOrd="4" destOrd="0" presId="urn:microsoft.com/office/officeart/2005/8/layout/hProcess9"/>
    <dgm:cxn modelId="{E224BD2F-65E1-4DD4-8F54-DA6B4501FDF1}" type="presParOf" srcId="{293867CC-6006-4388-BE4D-2F4AB656E417}" destId="{93E6745C-D65C-4EF1-B4B3-2A4F5303990E}" srcOrd="5" destOrd="0" presId="urn:microsoft.com/office/officeart/2005/8/layout/hProcess9"/>
    <dgm:cxn modelId="{75FA1BEB-62DD-4524-900A-8375165A5CE3}" type="presParOf" srcId="{293867CC-6006-4388-BE4D-2F4AB656E417}" destId="{C1B4971A-F3DC-4C68-BAD1-7E2C5C9B7664}" srcOrd="6" destOrd="0" presId="urn:microsoft.com/office/officeart/2005/8/layout/hProcess9"/>
    <dgm:cxn modelId="{BE2B20C2-7222-4C9F-B33D-0D509F9A7A1F}" type="presParOf" srcId="{293867CC-6006-4388-BE4D-2F4AB656E417}" destId="{F165701E-CEE4-41FC-B8EF-568CF8B32D45}" srcOrd="7" destOrd="0" presId="urn:microsoft.com/office/officeart/2005/8/layout/hProcess9"/>
    <dgm:cxn modelId="{33B6993A-2A30-46A5-A448-3777E6B67E10}" type="presParOf" srcId="{293867CC-6006-4388-BE4D-2F4AB656E417}" destId="{A2C974A5-137E-4586-A07F-39FE2D3BABE7}" srcOrd="8" destOrd="0" presId="urn:microsoft.com/office/officeart/2005/8/layout/hProcess9"/>
    <dgm:cxn modelId="{3042F6C5-F746-4CD7-8F9A-FE0AF36414BD}" type="presParOf" srcId="{293867CC-6006-4388-BE4D-2F4AB656E417}" destId="{DFBB9541-5C30-4F6C-BF73-36BE40F624E0}" srcOrd="9" destOrd="0" presId="urn:microsoft.com/office/officeart/2005/8/layout/hProcess9"/>
    <dgm:cxn modelId="{726F364C-2535-46E1-9FA2-8D99E9416242}" type="presParOf" srcId="{293867CC-6006-4388-BE4D-2F4AB656E417}" destId="{09850765-E09D-406D-9A0B-5DA75816D7EA}" srcOrd="10" destOrd="0" presId="urn:microsoft.com/office/officeart/2005/8/layout/hProcess9"/>
    <dgm:cxn modelId="{8620A1C4-576E-4398-81B2-CAB8DA5BFA7D}" type="presParOf" srcId="{293867CC-6006-4388-BE4D-2F4AB656E417}" destId="{A5377204-C3D7-4D63-94EE-A1BED4B21E9D}" srcOrd="11" destOrd="0" presId="urn:microsoft.com/office/officeart/2005/8/layout/hProcess9"/>
    <dgm:cxn modelId="{5F7634EF-D874-4BD2-BF3D-B31F38E11855}" type="presParOf" srcId="{293867CC-6006-4388-BE4D-2F4AB656E417}" destId="{EC4469CA-E239-4D05-8E87-4A5BB6AFAC58}"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38710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300960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3891945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TW" altLang="en-US"/>
          </a:p>
        </p:txBody>
      </p:sp>
      <p:sp>
        <p:nvSpPr>
          <p:cNvPr id="4" name="日期占位符 3"/>
          <p:cNvSpPr>
            <a:spLocks noGrp="1"/>
          </p:cNvSpPr>
          <p:nvPr>
            <p:ph type="dt" sz="half" idx="10"/>
          </p:nvPr>
        </p:nvSpPr>
        <p:spPr/>
        <p:txBody>
          <a:bodyPr/>
          <a:lstStyle/>
          <a:p>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1026" name="Picture 2" descr="C:\Users\Sunrise\Desktop\達文西個資暨高科技法律事務所.jpg"/>
          <p:cNvPicPr>
            <a:picLocks noChangeAspect="1" noChangeArrowheads="1"/>
          </p:cNvPicPr>
          <p:nvPr userDrawn="1"/>
        </p:nvPicPr>
        <p:blipFill>
          <a:blip r:embed="rId2" cstate="print"/>
          <a:srcRect t="4362"/>
          <a:stretch>
            <a:fillRect/>
          </a:stretch>
        </p:blipFill>
        <p:spPr bwMode="auto">
          <a:xfrm>
            <a:off x="0" y="5500702"/>
            <a:ext cx="12192000" cy="1357298"/>
          </a:xfrm>
          <a:prstGeom prst="rect">
            <a:avLst/>
          </a:prstGeom>
          <a:noFill/>
        </p:spPr>
      </p:pic>
      <p:pic>
        <p:nvPicPr>
          <p:cNvPr id="1028" name="Picture 4" descr="http://www.davinci.idv.tw/v2/images/header/dav_logo.jpg"/>
          <p:cNvPicPr>
            <a:picLocks noChangeAspect="1" noChangeArrowheads="1"/>
          </p:cNvPicPr>
          <p:nvPr userDrawn="1"/>
        </p:nvPicPr>
        <p:blipFill>
          <a:blip r:embed="rId3" cstate="print"/>
          <a:srcRect/>
          <a:stretch>
            <a:fillRect/>
          </a:stretch>
        </p:blipFill>
        <p:spPr bwMode="auto">
          <a:xfrm>
            <a:off x="285710" y="500042"/>
            <a:ext cx="3440225" cy="714380"/>
          </a:xfrm>
          <a:prstGeom prst="rect">
            <a:avLst/>
          </a:prstGeom>
          <a:noFill/>
        </p:spPr>
      </p:pic>
      <p:pic>
        <p:nvPicPr>
          <p:cNvPr id="10" name="Picture 2"/>
          <p:cNvPicPr>
            <a:picLocks noChangeAspect="1" noChangeArrowheads="1"/>
          </p:cNvPicPr>
          <p:nvPr userDrawn="1"/>
        </p:nvPicPr>
        <p:blipFill>
          <a:blip r:embed="rId4" cstate="print"/>
          <a:srcRect l="32943" t="54687" r="32467" b="23828"/>
          <a:stretch>
            <a:fillRect/>
          </a:stretch>
        </p:blipFill>
        <p:spPr bwMode="auto">
          <a:xfrm>
            <a:off x="9334524" y="442878"/>
            <a:ext cx="2400297" cy="628668"/>
          </a:xfrm>
          <a:prstGeom prst="rect">
            <a:avLst/>
          </a:prstGeom>
          <a:noFill/>
          <a:ln w="9525">
            <a:noFill/>
            <a:miter lim="800000"/>
            <a:headEnd/>
            <a:tailEnd/>
          </a:ln>
        </p:spPr>
      </p:pic>
    </p:spTree>
    <p:extLst>
      <p:ext uri="{BB962C8B-B14F-4D97-AF65-F5344CB8AC3E}">
        <p14:creationId xmlns:p14="http://schemas.microsoft.com/office/powerpoint/2010/main" val="413918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4864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4000">
                <a:effectLst>
                  <a:outerShdw blurRad="38100" dist="38100" dir="2700000" algn="tl">
                    <a:srgbClr val="000000">
                      <a:alpha val="43137"/>
                    </a:srgbClr>
                  </a:outerShdw>
                </a:effectLst>
                <a:latin typeface="微軟正黑體" pitchFamily="34" charset="-120"/>
                <a:ea typeface="微軟正黑體" pitchFamily="34" charset="-120"/>
              </a:defRPr>
            </a:lvl1pPr>
          </a:lstStyle>
          <a:p>
            <a:r>
              <a:rPr lang="zh-CN" altLang="en-US" dirty="0" smtClean="0"/>
              <a:t>单击此处编辑母版标题样式</a:t>
            </a:r>
            <a:endParaRPr lang="zh-TW" altLang="en-US" dirty="0"/>
          </a:p>
        </p:txBody>
      </p:sp>
      <p:sp>
        <p:nvSpPr>
          <p:cNvPr id="3" name="内容占位符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10" name="Picture 4" descr="http://www.davinci.idv.tw/v2/images/header/dav_logo.jpg"/>
          <p:cNvPicPr>
            <a:picLocks noChangeAspect="1" noChangeArrowheads="1"/>
          </p:cNvPicPr>
          <p:nvPr userDrawn="1"/>
        </p:nvPicPr>
        <p:blipFill>
          <a:blip r:embed="rId2" cstate="print"/>
          <a:srcRect/>
          <a:stretch>
            <a:fillRect/>
          </a:stretch>
        </p:blipFill>
        <p:spPr bwMode="auto">
          <a:xfrm>
            <a:off x="8477267" y="571480"/>
            <a:ext cx="3431032" cy="712470"/>
          </a:xfrm>
          <a:prstGeom prst="rect">
            <a:avLst/>
          </a:prstGeom>
          <a:noFill/>
        </p:spPr>
      </p:pic>
      <p:cxnSp>
        <p:nvCxnSpPr>
          <p:cNvPr id="7" name="直線接點 6"/>
          <p:cNvCxnSpPr/>
          <p:nvPr userDrawn="1"/>
        </p:nvCxnSpPr>
        <p:spPr>
          <a:xfrm>
            <a:off x="571462" y="1284272"/>
            <a:ext cx="11049077" cy="15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7006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5" name="日期占位符 4"/>
          <p:cNvSpPr>
            <a:spLocks noGrp="1"/>
          </p:cNvSpPr>
          <p:nvPr>
            <p:ph type="dt" sz="half" idx="10"/>
          </p:nvPr>
        </p:nvSpPr>
        <p:spPr/>
        <p:txBody>
          <a:bodyPr/>
          <a:lstStyle/>
          <a:p>
            <a:endParaRPr lang="zh-TW"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TW"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43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7" name="日期占位符 6"/>
          <p:cNvSpPr>
            <a:spLocks noGrp="1"/>
          </p:cNvSpPr>
          <p:nvPr>
            <p:ph type="dt" sz="half" idx="10"/>
          </p:nvPr>
        </p:nvSpPr>
        <p:spPr/>
        <p:txBody>
          <a:bodyPr/>
          <a:lstStyle/>
          <a:p>
            <a:endParaRPr lang="zh-TW"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TW"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3154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日期占位符 2"/>
          <p:cNvSpPr>
            <a:spLocks noGrp="1"/>
          </p:cNvSpPr>
          <p:nvPr>
            <p:ph type="dt" sz="half" idx="10"/>
          </p:nvPr>
        </p:nvSpPr>
        <p:spPr/>
        <p:txBody>
          <a:bodyPr/>
          <a:lstStyle/>
          <a:p>
            <a:endParaRPr lang="zh-TW"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TW"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07406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TW"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TW"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8886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1240694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TW"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TW"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TW"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5509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TW"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TW"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TW"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672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日期占位符 3"/>
          <p:cNvSpPr>
            <a:spLocks noGrp="1"/>
          </p:cNvSpPr>
          <p:nvPr>
            <p:ph type="dt" sz="half" idx="10"/>
          </p:nvPr>
        </p:nvSpPr>
        <p:spPr/>
        <p:txBody>
          <a:bodyPr/>
          <a:lstStyle/>
          <a:p>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1725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TW"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日期占位符 3"/>
          <p:cNvSpPr>
            <a:spLocks noGrp="1"/>
          </p:cNvSpPr>
          <p:nvPr>
            <p:ph type="dt" sz="half" idx="10"/>
          </p:nvPr>
        </p:nvSpPr>
        <p:spPr/>
        <p:txBody>
          <a:bodyPr/>
          <a:lstStyle/>
          <a:p>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1599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Picture 2" descr="C:\Users\Sunrise\Desktop\達文西個資暨高科技法律事務所.jpg"/>
          <p:cNvPicPr>
            <a:picLocks noChangeAspect="1" noChangeArrowheads="1"/>
          </p:cNvPicPr>
          <p:nvPr userDrawn="1"/>
        </p:nvPicPr>
        <p:blipFill>
          <a:blip r:embed="rId2"/>
          <a:srcRect t="4362"/>
          <a:stretch>
            <a:fillRect/>
          </a:stretch>
        </p:blipFill>
        <p:spPr bwMode="auto">
          <a:xfrm>
            <a:off x="0" y="5500688"/>
            <a:ext cx="12192000" cy="1357312"/>
          </a:xfrm>
          <a:prstGeom prst="rect">
            <a:avLst/>
          </a:prstGeom>
          <a:noFill/>
          <a:ln w="9525">
            <a:noFill/>
            <a:miter lim="800000"/>
            <a:headEnd/>
            <a:tailEnd/>
          </a:ln>
        </p:spPr>
      </p:pic>
      <p:pic>
        <p:nvPicPr>
          <p:cNvPr id="5" name="Picture 4" descr="http://www.davinci.idv.tw/v2/images/header/dav_logo.jpg"/>
          <p:cNvPicPr>
            <a:picLocks noChangeAspect="1" noChangeArrowheads="1"/>
          </p:cNvPicPr>
          <p:nvPr userDrawn="1"/>
        </p:nvPicPr>
        <p:blipFill>
          <a:blip r:embed="rId3"/>
          <a:srcRect/>
          <a:stretch>
            <a:fillRect/>
          </a:stretch>
        </p:blipFill>
        <p:spPr bwMode="auto">
          <a:xfrm>
            <a:off x="285751" y="500063"/>
            <a:ext cx="3439583" cy="714375"/>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l="32944" t="54688" r="32468" b="23828"/>
          <a:stretch>
            <a:fillRect/>
          </a:stretch>
        </p:blipFill>
        <p:spPr bwMode="auto">
          <a:xfrm>
            <a:off x="9334501" y="442913"/>
            <a:ext cx="2400300" cy="628650"/>
          </a:xfrm>
          <a:prstGeom prst="rect">
            <a:avLst/>
          </a:prstGeom>
          <a:noFill/>
          <a:ln w="9525">
            <a:noFill/>
            <a:miter lim="800000"/>
            <a:headEnd/>
            <a:tailEnd/>
          </a:ln>
        </p:spPr>
      </p:pic>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TW" altLang="en-US"/>
          </a:p>
        </p:txBody>
      </p:sp>
      <p:sp>
        <p:nvSpPr>
          <p:cNvPr id="7"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3D9D17CF-6545-4714-8E22-DFC78249EA5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01744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4" descr="http://www.davinci.idv.tw/v2/images/header/dav_logo.jpg"/>
          <p:cNvPicPr>
            <a:picLocks noChangeAspect="1" noChangeArrowheads="1"/>
          </p:cNvPicPr>
          <p:nvPr userDrawn="1"/>
        </p:nvPicPr>
        <p:blipFill>
          <a:blip r:embed="rId2"/>
          <a:srcRect/>
          <a:stretch>
            <a:fillRect/>
          </a:stretch>
        </p:blipFill>
        <p:spPr bwMode="auto">
          <a:xfrm>
            <a:off x="8477251" y="571500"/>
            <a:ext cx="3431116" cy="712788"/>
          </a:xfrm>
          <a:prstGeom prst="rect">
            <a:avLst/>
          </a:prstGeom>
          <a:noFill/>
          <a:ln w="9525">
            <a:noFill/>
            <a:miter lim="800000"/>
            <a:headEnd/>
            <a:tailEnd/>
          </a:ln>
        </p:spPr>
      </p:pic>
      <p:cxnSp>
        <p:nvCxnSpPr>
          <p:cNvPr id="5" name="直線接點 4"/>
          <p:cNvCxnSpPr/>
          <p:nvPr userDrawn="1"/>
        </p:nvCxnSpPr>
        <p:spPr>
          <a:xfrm>
            <a:off x="571500" y="1428750"/>
            <a:ext cx="11049000" cy="15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lvl1pPr algn="l">
              <a:defRPr sz="4000">
                <a:effectLst>
                  <a:outerShdw blurRad="38100" dist="38100" dir="2700000" algn="tl">
                    <a:srgbClr val="000000">
                      <a:alpha val="43137"/>
                    </a:srgbClr>
                  </a:outerShdw>
                </a:effectLst>
                <a:latin typeface="微軟正黑體" pitchFamily="34" charset="-120"/>
                <a:ea typeface="微軟正黑體" pitchFamily="34" charset="-120"/>
              </a:defRPr>
            </a:lvl1pPr>
          </a:lstStyle>
          <a:p>
            <a:r>
              <a:rPr lang="zh-CN" altLang="en-US" dirty="0" smtClean="0"/>
              <a:t>单击此处编辑母版标题样式</a:t>
            </a:r>
            <a:endParaRPr lang="zh-TW" altLang="en-US" dirty="0"/>
          </a:p>
        </p:txBody>
      </p:sp>
      <p:sp>
        <p:nvSpPr>
          <p:cNvPr id="3" name="内容占位符 2"/>
          <p:cNvSpPr>
            <a:spLocks noGrp="1"/>
          </p:cNvSpPr>
          <p:nvPr>
            <p:ph idx="1"/>
          </p:nvPr>
        </p:nvSpPr>
        <p:spPr>
          <a:xfrm>
            <a:off x="609600" y="1600202"/>
            <a:ext cx="10972800"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6"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7" name="灯片编号占位符 5"/>
          <p:cNvSpPr>
            <a:spLocks noGrp="1"/>
          </p:cNvSpPr>
          <p:nvPr>
            <p:ph type="sldNum" sz="quarter" idx="11"/>
          </p:nvPr>
        </p:nvSpPr>
        <p:spPr/>
        <p:txBody>
          <a:bodyPr/>
          <a:lstStyle>
            <a:lvl1pPr>
              <a:defRPr/>
            </a:lvl1pPr>
          </a:lstStyle>
          <a:p>
            <a:pPr>
              <a:defRPr/>
            </a:pPr>
            <a:fld id="{8E2F241D-9DEC-4611-B467-94DB912DF87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43231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4" name="Picture 4" descr="http://www.davinci.idv.tw/v2/images/header/dav_logo.jpg"/>
          <p:cNvPicPr>
            <a:picLocks noChangeAspect="1" noChangeArrowheads="1"/>
          </p:cNvPicPr>
          <p:nvPr userDrawn="1"/>
        </p:nvPicPr>
        <p:blipFill>
          <a:blip r:embed="rId2"/>
          <a:srcRect/>
          <a:stretch>
            <a:fillRect/>
          </a:stretch>
        </p:blipFill>
        <p:spPr bwMode="auto">
          <a:xfrm>
            <a:off x="8477251" y="571500"/>
            <a:ext cx="3431116" cy="712788"/>
          </a:xfrm>
          <a:prstGeom prst="rect">
            <a:avLst/>
          </a:prstGeom>
          <a:noFill/>
          <a:ln w="9525">
            <a:noFill/>
            <a:miter lim="800000"/>
            <a:headEnd/>
            <a:tailEnd/>
          </a:ln>
        </p:spPr>
      </p:pic>
      <p:sp>
        <p:nvSpPr>
          <p:cNvPr id="2" name="标题 1"/>
          <p:cNvSpPr>
            <a:spLocks noGrp="1"/>
          </p:cNvSpPr>
          <p:nvPr>
            <p:ph type="title"/>
          </p:nvPr>
        </p:nvSpPr>
        <p:spPr/>
        <p:txBody>
          <a:bodyPr/>
          <a:lstStyle>
            <a:lvl1pPr algn="l">
              <a:defRPr sz="4000">
                <a:effectLst>
                  <a:outerShdw blurRad="38100" dist="38100" dir="2700000" algn="tl">
                    <a:srgbClr val="000000">
                      <a:alpha val="43137"/>
                    </a:srgbClr>
                  </a:outerShdw>
                </a:effectLst>
                <a:latin typeface="微軟正黑體" pitchFamily="34" charset="-120"/>
                <a:ea typeface="微軟正黑體" pitchFamily="34" charset="-120"/>
              </a:defRPr>
            </a:lvl1pPr>
          </a:lstStyle>
          <a:p>
            <a:r>
              <a:rPr lang="zh-CN" altLang="en-US" dirty="0" smtClean="0"/>
              <a:t>单击此处编辑母版标题样式</a:t>
            </a:r>
            <a:endParaRPr lang="zh-TW" altLang="en-US" dirty="0"/>
          </a:p>
        </p:txBody>
      </p:sp>
      <p:sp>
        <p:nvSpPr>
          <p:cNvPr id="3" name="内容占位符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5"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6" name="灯片编号占位符 5"/>
          <p:cNvSpPr>
            <a:spLocks noGrp="1"/>
          </p:cNvSpPr>
          <p:nvPr>
            <p:ph type="sldNum" sz="quarter" idx="11"/>
          </p:nvPr>
        </p:nvSpPr>
        <p:spPr/>
        <p:txBody>
          <a:bodyPr/>
          <a:lstStyle>
            <a:lvl1pPr>
              <a:defRPr/>
            </a:lvl1pPr>
          </a:lstStyle>
          <a:p>
            <a:pPr>
              <a:defRPr/>
            </a:pPr>
            <a:fld id="{2FA2B489-0675-49A6-97B5-598B3A4F089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88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B2FAC24-959E-4DB7-9EAA-2255280F585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41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5"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50842F0-168F-496E-9663-F9B3A7E4FA7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663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7"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F2AEF751-B176-40D0-AD18-DEF3105A101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8085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363083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CA492371-4D87-4314-9E3E-126EBB6C60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86296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3A7A2820-B89E-46F3-ABC5-19AA676914F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45347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TW"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32B9598-F4E7-4333-8B67-972A40C84A5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65751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TW"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1538E594-F351-41D1-B984-B0D128DC249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17118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TW"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D06FA4B-8377-4FDE-904D-8B1562BA3E6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643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TW"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日期占位符 3"/>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0A40BA6-7500-41FC-A00C-8578765FD5F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4516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D0854BD3-BF70-42CF-9F46-189CD36FB57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42656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02C861C4-6EBA-4599-A833-14E44235EE0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39506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968A5507-788F-4F76-9012-2E1AB0E44BE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26361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79E972FC-D883-4E66-BA10-DCA2DC19181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0289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2920262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20A22870-B309-44E2-AE40-73FE50E679D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65900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45ADB8F4-9978-49A8-81E9-E3DE9931000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11411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A8F78BA8-7BD9-46F8-AE04-38BB5FE94E7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134692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9FD4B01D-0BD7-4659-90F8-4CB108DBB1D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8396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152AA143-38E4-49E6-8C72-97A8492116A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94730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84EE06E9-3A01-4812-B295-80C922635C1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5625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3AB06C51-D6E3-4D89-96FE-1626C2DEEE3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2495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0B056753-C0A3-41E7-97E2-FACAD1382BF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60732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6062E66E-C97C-4362-9058-F9C74D9BC30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26972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904971" y="1000108"/>
            <a:ext cx="9486928" cy="4200122"/>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TW" altLang="en-US" dirty="0"/>
          </a:p>
        </p:txBody>
      </p:sp>
      <p:sp>
        <p:nvSpPr>
          <p:cNvPr id="4" name="页脚占位符 4"/>
          <p:cNvSpPr>
            <a:spLocks noGrp="1"/>
          </p:cNvSpPr>
          <p:nvPr>
            <p:ph type="ftr" sz="quarter" idx="10"/>
          </p:nvPr>
        </p:nvSpPr>
        <p:spPr/>
        <p:txBody>
          <a:bodyPr/>
          <a:lstStyle>
            <a:lvl1pPr>
              <a:defRPr/>
            </a:lvl1pPr>
          </a:lstStyle>
          <a:p>
            <a:pPr>
              <a:defRPr/>
            </a:pPr>
            <a:endParaRPr lang="zh-TW" altLang="en-US">
              <a:solidFill>
                <a:prstClr val="black">
                  <a:tint val="75000"/>
                </a:prstClr>
              </a:solidFill>
            </a:endParaRPr>
          </a:p>
        </p:txBody>
      </p:sp>
      <p:sp>
        <p:nvSpPr>
          <p:cNvPr id="5" name="灯片编号占位符 5"/>
          <p:cNvSpPr>
            <a:spLocks noGrp="1"/>
          </p:cNvSpPr>
          <p:nvPr>
            <p:ph type="sldNum" sz="quarter" idx="11"/>
          </p:nvPr>
        </p:nvSpPr>
        <p:spPr/>
        <p:txBody>
          <a:bodyPr/>
          <a:lstStyle>
            <a:lvl1pPr>
              <a:defRPr/>
            </a:lvl1pPr>
          </a:lstStyle>
          <a:p>
            <a:pPr>
              <a:defRPr/>
            </a:pPr>
            <a:fld id="{5A55E2EE-A0B7-442D-88A2-2882BD87484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2902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42092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107931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130899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18595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E78D85-E741-452E-8159-C14B2AC36FDB}" type="datetimeFigureOut">
              <a:rPr lang="zh-TW" altLang="en-US" smtClean="0"/>
              <a:t>2015/11/17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233959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4.jpe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78D85-E741-452E-8159-C14B2AC36FDB}" type="datetimeFigureOut">
              <a:rPr lang="zh-TW" altLang="en-US" smtClean="0"/>
              <a:t>2015/11/17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38C99-8AEA-4393-8B42-DFB7DD77FEAB}" type="slidenum">
              <a:rPr lang="zh-TW" altLang="en-US" smtClean="0"/>
              <a:t>‹#›</a:t>
            </a:fld>
            <a:endParaRPr lang="zh-TW" altLang="en-US"/>
          </a:p>
        </p:txBody>
      </p:sp>
    </p:spTree>
    <p:extLst>
      <p:ext uri="{BB962C8B-B14F-4D97-AF65-F5344CB8AC3E}">
        <p14:creationId xmlns:p14="http://schemas.microsoft.com/office/powerpoint/2010/main" val="114223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TW"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B3680-A9CD-466B-8F54-27426EB58DA9}"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Picture 2" descr="C:\Users\Sunrise\Desktop\達文西個資暨高科技法律事務所.jpg"/>
          <p:cNvPicPr>
            <a:picLocks noChangeAspect="1" noChangeArrowheads="1"/>
          </p:cNvPicPr>
          <p:nvPr/>
        </p:nvPicPr>
        <p:blipFill>
          <a:blip r:embed="rId14" cstate="print"/>
          <a:srcRect t="4362"/>
          <a:stretch>
            <a:fillRect/>
          </a:stretch>
        </p:blipFill>
        <p:spPr bwMode="auto">
          <a:xfrm flipH="1" flipV="1">
            <a:off x="0" y="0"/>
            <a:ext cx="12192000" cy="1357298"/>
          </a:xfrm>
          <a:prstGeom prst="rect">
            <a:avLst/>
          </a:prstGeom>
          <a:noFill/>
        </p:spPr>
      </p:pic>
      <p:pic>
        <p:nvPicPr>
          <p:cNvPr id="8" name="Picture 2" descr="C:\Users\Sunrise\Desktop\達文西個資暨高科技法律事務所.jpg"/>
          <p:cNvPicPr>
            <a:picLocks noChangeAspect="1" noChangeArrowheads="1"/>
          </p:cNvPicPr>
          <p:nvPr/>
        </p:nvPicPr>
        <p:blipFill>
          <a:blip r:embed="rId14" cstate="print"/>
          <a:srcRect t="4362"/>
          <a:stretch>
            <a:fillRect/>
          </a:stretch>
        </p:blipFill>
        <p:spPr bwMode="auto">
          <a:xfrm>
            <a:off x="0" y="5500702"/>
            <a:ext cx="12192000" cy="1357298"/>
          </a:xfrm>
          <a:prstGeom prst="rect">
            <a:avLst/>
          </a:prstGeom>
          <a:noFill/>
        </p:spPr>
      </p:pic>
    </p:spTree>
    <p:extLst>
      <p:ext uri="{BB962C8B-B14F-4D97-AF65-F5344CB8AC3E}">
        <p14:creationId xmlns:p14="http://schemas.microsoft.com/office/powerpoint/2010/main" val="50121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zh-TW" altLang="en-US" smtClean="0"/>
          </a:p>
        </p:txBody>
      </p:sp>
      <p:sp>
        <p:nvSpPr>
          <p:cNvPr id="1027" name="文本占位符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TW" altLang="en-US" smtClean="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0AEB70D6-9837-4758-9B02-5A067B78AFB3}"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2" descr="C:\Users\Sunrise\Desktop\達文西個資暨高科技法律事務所.jpg"/>
          <p:cNvPicPr>
            <a:picLocks noChangeAspect="1" noChangeArrowheads="1"/>
          </p:cNvPicPr>
          <p:nvPr/>
        </p:nvPicPr>
        <p:blipFill>
          <a:blip r:embed="rId28"/>
          <a:srcRect b="4362"/>
          <a:stretch>
            <a:fillRect/>
          </a:stretch>
        </p:blipFill>
        <p:spPr bwMode="auto">
          <a:xfrm>
            <a:off x="0" y="1"/>
            <a:ext cx="12192000" cy="1357313"/>
          </a:xfrm>
          <a:prstGeom prst="rect">
            <a:avLst/>
          </a:prstGeom>
          <a:noFill/>
          <a:ln w="9525">
            <a:noFill/>
            <a:miter lim="800000"/>
            <a:headEnd/>
            <a:tailEnd/>
          </a:ln>
        </p:spPr>
      </p:pic>
      <p:pic>
        <p:nvPicPr>
          <p:cNvPr id="1032" name="Picture 2" descr="C:\Users\Sunrise\Desktop\達文西個資暨高科技法律事務所.jpg"/>
          <p:cNvPicPr>
            <a:picLocks noChangeAspect="1" noChangeArrowheads="1"/>
          </p:cNvPicPr>
          <p:nvPr/>
        </p:nvPicPr>
        <p:blipFill>
          <a:blip r:embed="rId29"/>
          <a:srcRect t="4362"/>
          <a:stretch>
            <a:fillRect/>
          </a:stretch>
        </p:blipFill>
        <p:spPr bwMode="auto">
          <a:xfrm>
            <a:off x="0" y="5500688"/>
            <a:ext cx="12192000" cy="1357312"/>
          </a:xfrm>
          <a:prstGeom prst="rect">
            <a:avLst/>
          </a:prstGeom>
          <a:noFill/>
          <a:ln w="9525">
            <a:noFill/>
            <a:miter lim="800000"/>
            <a:headEnd/>
            <a:tailEnd/>
          </a:ln>
        </p:spPr>
      </p:pic>
    </p:spTree>
    <p:extLst>
      <p:ext uri="{BB962C8B-B14F-4D97-AF65-F5344CB8AC3E}">
        <p14:creationId xmlns:p14="http://schemas.microsoft.com/office/powerpoint/2010/main" val="32109337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473036" y="1030288"/>
            <a:ext cx="7931583" cy="1487553"/>
          </a:xfrm>
          <a:prstGeom prst="rect">
            <a:avLst/>
          </a:prstGeom>
        </p:spPr>
      </p:pic>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r>
              <a:rPr lang="zh-TW" altLang="en-US" sz="3200" dirty="0" smtClean="0">
                <a:latin typeface="標楷體" panose="03000509000000000000" pitchFamily="65" charset="-120"/>
                <a:ea typeface="標楷體" panose="03000509000000000000" pitchFamily="65" charset="-120"/>
              </a:rPr>
              <a:t>東吳大學電子計算機中心</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余啟民</a:t>
            </a:r>
            <a:endParaRPr lang="en-US" altLang="zh-TW" sz="3200" dirty="0" smtClean="0">
              <a:latin typeface="標楷體" panose="03000509000000000000" pitchFamily="65" charset="-120"/>
              <a:ea typeface="標楷體" panose="03000509000000000000" pitchFamily="65" charset="-120"/>
            </a:endParaRPr>
          </a:p>
          <a:p>
            <a:r>
              <a:rPr lang="en-US" altLang="zh-TW" dirty="0" smtClean="0"/>
              <a:t>2015.11.27</a:t>
            </a:r>
            <a:endParaRPr lang="zh-TW" altLang="en-US" dirty="0"/>
          </a:p>
        </p:txBody>
      </p:sp>
    </p:spTree>
    <p:extLst>
      <p:ext uri="{BB962C8B-B14F-4D97-AF65-F5344CB8AC3E}">
        <p14:creationId xmlns:p14="http://schemas.microsoft.com/office/powerpoint/2010/main" val="291367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929103"/>
          </a:xfrm>
        </p:spPr>
        <p:txBody>
          <a:bodyPr/>
          <a:lstStyle/>
          <a:p>
            <a:r>
              <a:rPr lang="zh-TW" altLang="en-US" dirty="0" smtClean="0">
                <a:latin typeface="標楷體" panose="03000509000000000000" pitchFamily="65" charset="-120"/>
                <a:ea typeface="標楷體" panose="03000509000000000000" pitchFamily="65" charset="-120"/>
              </a:rPr>
              <a:t>教育訓練</a:t>
            </a:r>
            <a:endParaRPr lang="zh-TW" altLang="en-US"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sz="half" idx="1"/>
          </p:nvPr>
        </p:nvPicPr>
        <p:blipFill>
          <a:blip r:embed="rId2"/>
          <a:stretch>
            <a:fillRect/>
          </a:stretch>
        </p:blipFill>
        <p:spPr>
          <a:xfrm>
            <a:off x="838200" y="1690688"/>
            <a:ext cx="5181600" cy="4486275"/>
          </a:xfrm>
          <a:prstGeom prst="rect">
            <a:avLst/>
          </a:prstGeom>
        </p:spPr>
      </p:pic>
      <p:pic>
        <p:nvPicPr>
          <p:cNvPr id="7" name="內容版面配置區 6"/>
          <p:cNvPicPr>
            <a:picLocks noGrp="1" noChangeAspect="1"/>
          </p:cNvPicPr>
          <p:nvPr>
            <p:ph sz="half" idx="2"/>
          </p:nvPr>
        </p:nvPicPr>
        <p:blipFill>
          <a:blip r:embed="rId3"/>
          <a:stretch>
            <a:fillRect/>
          </a:stretch>
        </p:blipFill>
        <p:spPr>
          <a:xfrm>
            <a:off x="6172200" y="1690688"/>
            <a:ext cx="5181600" cy="4486275"/>
          </a:xfrm>
          <a:prstGeom prst="rect">
            <a:avLst/>
          </a:prstGeom>
        </p:spPr>
      </p:pic>
    </p:spTree>
    <p:extLst>
      <p:ext uri="{BB962C8B-B14F-4D97-AF65-F5344CB8AC3E}">
        <p14:creationId xmlns:p14="http://schemas.microsoft.com/office/powerpoint/2010/main" val="2117224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個資清查與風險評鑑</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p:cNvPicPr>
          <p:nvPr>
            <p:ph idx="1"/>
          </p:nvPr>
        </p:nvPicPr>
        <p:blipFill>
          <a:blip r:embed="rId2" cstate="print"/>
          <a:srcRect/>
          <a:stretch>
            <a:fillRect/>
          </a:stretch>
        </p:blipFill>
        <p:spPr bwMode="auto">
          <a:xfrm>
            <a:off x="661182" y="1825625"/>
            <a:ext cx="10692617" cy="4351338"/>
          </a:xfrm>
          <a:prstGeom prst="rect">
            <a:avLst/>
          </a:prstGeom>
          <a:noFill/>
          <a:ln w="9525">
            <a:noFill/>
            <a:miter lim="800000"/>
            <a:headEnd/>
            <a:tailEnd/>
          </a:ln>
        </p:spPr>
      </p:pic>
    </p:spTree>
    <p:extLst>
      <p:ext uri="{BB962C8B-B14F-4D97-AF65-F5344CB8AC3E}">
        <p14:creationId xmlns:p14="http://schemas.microsoft.com/office/powerpoint/2010/main" val="87383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個資清查表</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9916887"/>
              </p:ext>
            </p:extLst>
          </p:nvPr>
        </p:nvGraphicFramePr>
        <p:xfrm>
          <a:off x="838203" y="1589649"/>
          <a:ext cx="10515593" cy="4121383"/>
        </p:xfrm>
        <a:graphic>
          <a:graphicData uri="http://schemas.openxmlformats.org/drawingml/2006/table">
            <a:tbl>
              <a:tblPr firstRow="1" firstCol="1" bandRow="1"/>
              <a:tblGrid>
                <a:gridCol w="334396"/>
                <a:gridCol w="773948"/>
                <a:gridCol w="344912"/>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31343"/>
                <a:gridCol w="288127"/>
                <a:gridCol w="231343"/>
                <a:gridCol w="250271"/>
                <a:gridCol w="250271"/>
                <a:gridCol w="250271"/>
                <a:gridCol w="250271"/>
                <a:gridCol w="250271"/>
                <a:gridCol w="250271"/>
                <a:gridCol w="250271"/>
                <a:gridCol w="334396"/>
                <a:gridCol w="334396"/>
                <a:gridCol w="334396"/>
                <a:gridCol w="334396"/>
                <a:gridCol w="334396"/>
                <a:gridCol w="260787"/>
              </a:tblGrid>
              <a:tr h="264044">
                <a:tc gridSpan="26">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個人資料檔案清查</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適法性評估</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7366">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編號</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個人資料檔案名稱</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3">
                  <a:txBody>
                    <a:bodyPr/>
                    <a:lstStyle/>
                    <a:p>
                      <a:pPr algn="ctr">
                        <a:spcAft>
                          <a:spcPts val="0"/>
                        </a:spcAft>
                      </a:pPr>
                      <a:r>
                        <a:rPr lang="en-US" sz="1000" kern="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一</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生命週期</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二</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資料形式</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三</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相關人員</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作業流程</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檔案儲存方式</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CC"/>
                    </a:solidFill>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是否為</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資料權責單位</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grid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經手個資檔案</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rowSpan="2" hMerge="1">
                  <a:txBody>
                    <a:bodyPr/>
                    <a:lstStyle/>
                    <a:p>
                      <a:endParaRPr lang="zh-TW" altLang="en-US"/>
                    </a:p>
                  </a:txBody>
                  <a:tcPr/>
                </a:tc>
                <a:tc rowSpan="2" hMerge="1">
                  <a:txBody>
                    <a:bodyPr/>
                    <a:lstStyle/>
                    <a:p>
                      <a:endParaRPr lang="zh-TW" altLang="en-US"/>
                    </a:p>
                  </a:txBody>
                  <a:tcPr/>
                </a:tc>
                <a:tc rowSpan="2" gridSpan="1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一般個人資料</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grid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特種個人資料</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zh-TW" altLang="en-US"/>
                    </a:p>
                  </a:txBody>
                  <a:tcPr/>
                </a:tc>
                <a:tc rowSpan="2" hMerge="1">
                  <a:txBody>
                    <a:bodyPr/>
                    <a:lstStyle/>
                    <a:p>
                      <a:endParaRPr lang="zh-TW" altLang="en-US"/>
                    </a:p>
                  </a:txBody>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間接識別資料</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填寫</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3">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重要性</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66"/>
                    </a:solidFill>
                  </a:tcPr>
                </a:tc>
                <a:tc gridSpan="5">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處理</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zh-TW" altLang="en-US"/>
                    </a:p>
                  </a:txBody>
                  <a:tcPr/>
                </a:tc>
                <a:tc gridSpan="4">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利用</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委託事項</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(13)</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zh-TW" altLang="en-US"/>
                    </a:p>
                  </a:txBody>
                  <a:tcPr/>
                </a:tc>
              </a:tr>
              <a:tr h="306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12"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蒐集目的</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(2)</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蒐集要件</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(3)</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直接蒐集</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(4)</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間接蒐集</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(5)</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有無告知法定事項</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(6)</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處理態樣</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(7)</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合於蒐集目的</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(8)</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外部利用</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(9)</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對當事人利用</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(10)</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蒐集目的內利用</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(11)</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蒐集目的外利用</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(12)</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委託他人辦理</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(14)</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委外監督</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(15)</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25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蒐集</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處理</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利用</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姓名</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生日</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身分</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證號</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護照</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號碼</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特徵</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婚姻</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家庭</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教育</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職業</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聯絡</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方式</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財務</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情況</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社會</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活動</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醫療</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健康</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檢查</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犯罪</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前科</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918414">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8414">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Wingdings" panose="05000000000000000000" pitchFamily="2" charset="2"/>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8255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風險評鑑表</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91563400"/>
              </p:ext>
            </p:extLst>
          </p:nvPr>
        </p:nvGraphicFramePr>
        <p:xfrm>
          <a:off x="838200" y="1871003"/>
          <a:ext cx="10331547" cy="3178993"/>
        </p:xfrm>
        <a:graphic>
          <a:graphicData uri="http://schemas.openxmlformats.org/drawingml/2006/table">
            <a:tbl>
              <a:tblPr firstRow="1" firstCol="1" bandRow="1"/>
              <a:tblGrid>
                <a:gridCol w="1152146"/>
                <a:gridCol w="1756554"/>
                <a:gridCol w="698844"/>
                <a:gridCol w="717731"/>
                <a:gridCol w="1152146"/>
                <a:gridCol w="1152146"/>
                <a:gridCol w="1152146"/>
                <a:gridCol w="1152146"/>
                <a:gridCol w="698844"/>
                <a:gridCol w="698844"/>
              </a:tblGrid>
              <a:tr h="245426">
                <a:tc rowSpan="2">
                  <a:txBody>
                    <a:bodyPr/>
                    <a:lstStyle/>
                    <a:p>
                      <a:pPr algn="ct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編號</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個人資料檔案名稱</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重要性</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66"/>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風險量化與值化</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資料安全不足程度</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弱點</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風險值</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66"/>
                    </a:solidFill>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資料</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安全</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風險</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FF"/>
                    </a:solidFill>
                  </a:tcPr>
                </a:tc>
              </a:tr>
              <a:tr h="46197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存取管控嚴謹度不足</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作業流程</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嚴謹度不足</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實體</a:t>
                      </a:r>
                      <a:r>
                        <a:rPr lang="en-US"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a:t>
                      </a: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系統保護不足</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未有稽核記錄或制度</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zh-TW" altLang="en-US"/>
                    </a:p>
                  </a:txBody>
                  <a:tcPr/>
                </a:tc>
                <a:tc vMerge="1">
                  <a:txBody>
                    <a:bodyPr/>
                    <a:lstStyle/>
                    <a:p>
                      <a:endParaRPr lang="zh-TW" altLang="en-US"/>
                    </a:p>
                  </a:txBody>
                  <a:tcPr/>
                </a:tc>
              </a:tr>
              <a:tr h="617897">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風險</a:t>
                      </a:r>
                      <a: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評估</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0</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0</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89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問題</a:t>
                      </a:r>
                      <a: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敘述</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17897">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風險</a:t>
                      </a:r>
                      <a: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評估</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000" kern="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0</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t>0</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89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問題</a:t>
                      </a:r>
                      <a: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
                      </a:r>
                      <a:br>
                        <a:rPr lang="en-US"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br>
                      <a:r>
                        <a:rPr lang="zh-TW" sz="1000" b="1" kern="0">
                          <a:solidFill>
                            <a:srgbClr val="0000FF"/>
                          </a:solidFill>
                          <a:effectLst/>
                          <a:latin typeface="Times New Roman" panose="02020603050405020304" pitchFamily="18" charset="0"/>
                          <a:ea typeface="新細明體" panose="02020500000000000000" pitchFamily="18" charset="-120"/>
                          <a:cs typeface="新細明體" panose="02020500000000000000" pitchFamily="18" charset="-120"/>
                        </a:rPr>
                        <a:t>敘述</a:t>
                      </a:r>
                      <a:endParaRPr lang="zh-TW" sz="1200" kern="5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zh-TW" sz="1000" kern="0" dirty="0">
                          <a:solidFill>
                            <a:srgbClr val="000000"/>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5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04025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bwMode="auto">
          <a:xfrm>
            <a:off x="2208213" y="2816232"/>
            <a:ext cx="7772400" cy="147002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lgn="ctr" eaLnBrk="0" hangingPunct="0">
              <a:defRPr/>
            </a:pP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東吳大學</a:t>
            </a:r>
            <a:endParaRPr lang="en-US" altLang="zh-TW"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defRPr/>
            </a:pP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─個資適法性查檢暨管理制度</a:t>
            </a:r>
            <a:endParaRPr lang="en-US" altLang="zh-TW"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defRPr/>
            </a:pP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導入專案介紹</a:t>
            </a:r>
            <a:endParaRPr lang="en-US" altLang="zh-TW"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Rectangle 6"/>
          <p:cNvSpPr txBox="1">
            <a:spLocks/>
          </p:cNvSpPr>
          <p:nvPr/>
        </p:nvSpPr>
        <p:spPr bwMode="auto">
          <a:xfrm>
            <a:off x="3078164" y="4841878"/>
            <a:ext cx="6303984" cy="1730394"/>
          </a:xfrm>
          <a:prstGeom prst="rect">
            <a:avLst/>
          </a:prstGeom>
          <a:noFill/>
          <a:ln w="9525">
            <a:noFill/>
            <a:miter lim="800000"/>
            <a:headEnd/>
            <a:tailEnd/>
          </a:ln>
        </p:spPr>
        <p:txBody>
          <a:bodyPr/>
          <a:lstStyle/>
          <a:p>
            <a:pPr>
              <a:lnSpc>
                <a:spcPts val="2000"/>
              </a:lnSpc>
              <a:spcBef>
                <a:spcPct val="50000"/>
              </a:spcBef>
              <a:defRPr/>
            </a:pPr>
            <a:r>
              <a:rPr lang="zh-TW" altLang="en-US" sz="2400" kern="0" dirty="0">
                <a:solidFill>
                  <a:prstClr val="black"/>
                </a:solidFill>
                <a:ea typeface="標楷體" pitchFamily="65" charset="-120"/>
              </a:rPr>
              <a:t>            </a:t>
            </a:r>
            <a:endParaRPr lang="en-US" altLang="zh-TW" sz="2400" kern="0" dirty="0">
              <a:solidFill>
                <a:prstClr val="black"/>
              </a:solidFill>
              <a:latin typeface="微軟正黑體" pitchFamily="34" charset="-120"/>
              <a:ea typeface="微軟正黑體" pitchFamily="34" charset="-120"/>
            </a:endParaRPr>
          </a:p>
          <a:p>
            <a:pPr>
              <a:spcBef>
                <a:spcPct val="50000"/>
              </a:spcBef>
              <a:defRPr/>
            </a:pPr>
            <a:endParaRPr lang="zh-TW" altLang="en-US" sz="2400" kern="0" dirty="0">
              <a:solidFill>
                <a:prstClr val="black"/>
              </a:solidFill>
              <a:latin typeface="微軟正黑體" pitchFamily="34" charset="-120"/>
              <a:ea typeface="微軟正黑體" pitchFamily="34" charset="-120"/>
            </a:endParaRPr>
          </a:p>
          <a:p>
            <a:pPr>
              <a:spcBef>
                <a:spcPct val="50000"/>
              </a:spcBef>
              <a:defRPr/>
            </a:pPr>
            <a:r>
              <a:rPr lang="zh-TW" altLang="en-US" sz="2400" kern="0" dirty="0">
                <a:solidFill>
                  <a:prstClr val="black"/>
                </a:solidFill>
                <a:latin typeface="微軟正黑體" pitchFamily="34" charset="-120"/>
                <a:ea typeface="微軟正黑體" pitchFamily="34" charset="-120"/>
              </a:rPr>
              <a:t>                  </a:t>
            </a:r>
            <a:endParaRPr lang="zh-TW" altLang="en-US" sz="3200" kern="0" dirty="0">
              <a:solidFill>
                <a:prstClr val="black"/>
              </a:solidFill>
              <a:ea typeface="標楷體" pitchFamily="65" charset="-120"/>
            </a:endParaRPr>
          </a:p>
        </p:txBody>
      </p:sp>
      <p:sp>
        <p:nvSpPr>
          <p:cNvPr id="29698" name="AutoShape 2" descr="data:image/jpeg;base64,/9j/4AAQSkZJRgABAQAAAQABAAD/2wCEAAkGBxQTEhQUEBQVFRUUGRUXFhcXFyIcFxQVFhYXHxYWGBwYHigkGhslGxwVIj0hJysrLi4wHCA4ODMsNyguLiwBCgoKDg0OGRAQGisjICQtLC0sNy03Ny8vLywuMC0rLzc3NzIsLzgsLCw3LCwtLTcsNDctNywrLTQsNywsKywuLP/AABEIAD8AlQMBIgACEQEDEQH/xAAcAAAABwEBAAAAAAAAAAAAAAAAAQIEBQYHAwj/xAA7EAABAwICBwYEBAUFAQAAAAABAgMRAAQSIQUGEzFBUWEHFCKR0fAyoaLSU3GB4SNCUmKxFiQzgpIV/8QAGAEBAQEBAQAAAAAAAAAAAAAAAAIBAwT/xAAqEQACAgAEBAQHAAAAAAAAAAAAAQIREzFBUgMSIWIEgaHRImGRscHw8f/aAAwDAQACEQMRAD8A2+aE0VCgDmhNUntb1hesrBTltIcUpKQ5lDYkSc95O4CsZc1400krC7hQ2aEuOZI8KVRhByyJkZUB6cmhNYnZ61399eWVslZYAQHbkN7yhRGFslUnEQEics19KGuPaHeNXjzbFzatIbOEIWMSshmSY3k8KA2yaKa8z6J7RtIqUp1V60kkkBtwZDdmlIH6Vol5rTfWejVu3rzXe3lAMICcgmBuQnNSt88BI5UBqk0RVXmp/XXSDULVfJcKSHC2AqVSR4CIySn3NS+p2tOmbu6OydStteBTioxN2yFnNI3eOOGdAb2V0kuVh2vXaldtXb6LJbIZYwI8aQVOL/mUnnnPlUB/rDShc70bpiAMkFYDchGcI4qA+ZoD0eXfcUnbe4rM9Q9brldhcX+kVILaErLYSgJBCMp6kr8P6VQ7bXvSTqdoL60aCiohCykKSJMAjDQM9D7b3FDbe4rBtXNaNJ3F81bd7bcSfG4plKVBLY+ITh37h/2FbwlAgZDyrTKD23uKLb+4qL0hrFZsObN99lC8vCTmJiMUfDvG+N9SbZSoBScKkqAKVDMKBGRBG8EcaCg9t7ihQwjkPKjoKHdChUDrxp9VjZu3CGlOqQICU7gTkFK/tBiaw0xDtd09d3N66yEkMWmF0IVEDCI2ivzJ+E+VVixD63VC7MNOReP5DEttElI6YtwHUVZHdBOuO29k6Zu9IOJuL5XFlkGUNnlAxqI54RTe+QLy9etLJlYSt1KHrgrKhsGVQIASAgZcJmAKAtWor3dLJ/Sb+AXF6pZYQpQRiCckAFX8okn8gKzXS2JEpQpYXdK8ZNy2tK5OePAgRmeJjfWu9qegCi3Zd/26GLVsI/itlxfiUAEpTuEQN2Z/Ss01f1afu1reaFukDwMhxrCh9Q/oTw4eI86Ad6m6PbuL+1tF7QhlQXCn0LbhAxEJCGxMkDKeedWntT0kw++yGFuh2zK0Y9itTap+LCUb8/8AFPuzjV1vRrVzdXimw81jWvDuQ2kAhtJ5lXAf2iqivWs3a1vrSUFajkXIy4RDJy4b6NNZhNPIiFNqP/I+6rwpbUdg8CpoEktkjeFEyTvq+dn+jbawsn9JArXAXAUnBlEFLSVqkgEnxHMhNQGr16bm9atkIKgSFOKDkpShOawRskmdwjL4hU520KU861YMtPOOYQ8AiA34sQxryJOEJOWQFAZyzZvuKDimHDtkrDq8SVqWhapGDafAQkBM0rQGh3u9M2y7cKQ44FhDhAKkjgVpmBukDfTbRugUvJW4y0+43btYnyCnxO8kH+gZHicIJq6dkWgghtzSRacUu3Q6ppMjC7hScRQIkEZpmY30BO9s2kDs2NG2qZW4A86kGAlCBKQZIwiZOcbqz1Nq9kBYWpPRQJMDPIOcgTU1pDQWkLppd2WFOPXywVAEJ2bCSChvxEEFUJy5Ac6rluw6m7ftmbYNvugMYQoq7umAHc85JAMqJylVAah2G2m0DtyWWmwr+GjZpInCZUokkyJgR0Na7i9xUBqlobutq0ygCEJAmMzzUc95JJ/WpiFch5fvWoGYWuqNqQo3bTinyt3GQp04l7ZcTgBAlOAyd+IHcZq4agWBYtC3mUB58tE5ks7Q7M8oIGLLIzI31K3GjEOHE4y0sxEqbCjHKTwpxgXyHl+9RGDTbspyTSVHafcUK44F8h5fvQroQSdRenLxxsJDbJdxTigSBHPOpQmk4qxOnYkrVXRU+/OyFdyVI44eXPPOkovHQrELJQO/4cp5xMVbCuk7T3FXiLavX3OeG90vT2KTpnSrjxwLSUBIlaBvmfCkzMEn5TUVdqQ2sBTjmLKcCZCQCAE9IJ3VL6bGF9ZOLOCI5cSf0mq88glxam8Cgo4xiR8KjI8JjM7/ADrn4yUo8rXRVp5fJ1/UT4ZKXMn1d6+ZKtvyFK8S88IUBJUQckKHE9eFTBukhoFKUpVhEpOfiJIgAGABBUardpbhkJaQ4DgIdcTGEhU5yI45ZZVJ6MtrlTYU0sIQokgGd07/AIeNVG58Fc763nq8/poF8HGfKulfv5Hib3+KMIbBMHFHHdln4txPlThq82ricaUY1AAkp3iSCmJ8Qw4hHNVNe43n4o8z9tA2d5v2o8z9tQuF3HofEe31HJKWnFC3SgJGIZJkAhMqgAwJMJikW12UAhGzSkkiAkEZDIRPwlUpjqOdNjaXnB0eZ+2uZtbz8UfP7aYXd9zMR7SRb0mpAI8BAkgJR8ZznjkMU59Kb3DiQsrCWsznCOQzJg5ysK/OKZG2vPxB8/tou7Xn4g+f21uF3DEe0m16XcDYUrCFKUQkR/KknEd+eWVcP/tuYolGcCY3E5mM84H+ajNhefijzP20Xdrv8QfP7aYXcMR7SxaK0it1RmAkTPhM7zh45ZQakysexVX0Ul5CiXllQiABJH57hUgbjp9J9apRrWyXJvSiXxihUP3j3B9aOtozqWIqpClUaqQagsST7iuaj7ilGuajQDDSmjg7BGTiJwKg5Hr0qp3eiHgYLKjmDLasiee/Lyq8E0gmukOJKORznwozzKno/V9SwQ8jZpKgYBJUvmlZ5bvnVnSAkAAQBkBByFGSOnzrmoj2D61MpuT6lRgoqkLK+nyNIU50+R9aQojp5H1rmVDp5H1rLKoWpfT5H1rmpXT5H1pKlDp5H1rmVjp5H1pYoUT0+k+tJKun0n1pCljp5H1rmVDp5H1pYo6Y+n0n1oiv+0/+T61zkdPI+tFl08j60sUKLnT6T60kudPpPrSSgdPI+tFhHTyPrSxQvGeX0n1oUjCOnkfWhSx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pic>
        <p:nvPicPr>
          <p:cNvPr id="63490"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095869" y="571496"/>
            <a:ext cx="2000249" cy="2000249"/>
          </a:xfrm>
          <a:prstGeom prst="rect">
            <a:avLst/>
          </a:prstGeom>
          <a:noFill/>
        </p:spPr>
      </p:pic>
    </p:spTree>
    <p:extLst>
      <p:ext uri="{BB962C8B-B14F-4D97-AF65-F5344CB8AC3E}">
        <p14:creationId xmlns:p14="http://schemas.microsoft.com/office/powerpoint/2010/main" val="16105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哪個較重要？</a:t>
            </a:r>
            <a:endParaRPr lang="zh-TW" altLang="en-US" dirty="0"/>
          </a:p>
        </p:txBody>
      </p:sp>
      <p:sp>
        <p:nvSpPr>
          <p:cNvPr id="4" name="投影片編號版面配置區 3"/>
          <p:cNvSpPr>
            <a:spLocks noGrp="1"/>
          </p:cNvSpPr>
          <p:nvPr>
            <p:ph type="sldNum" sz="quarter" idx="11"/>
          </p:nvPr>
        </p:nvSpPr>
        <p:spPr/>
        <p:txBody>
          <a:bodyPr/>
          <a:lstStyle/>
          <a:p>
            <a:pPr>
              <a:defRPr/>
            </a:pPr>
            <a:fld id="{8E2F241D-9DEC-4611-B467-94DB912DF878}" type="slidenum">
              <a:rPr lang="zh-TW" altLang="en-US" smtClean="0">
                <a:solidFill>
                  <a:prstClr val="black">
                    <a:tint val="75000"/>
                  </a:prstClr>
                </a:solidFill>
              </a:rPr>
              <a:pPr>
                <a:defRPr/>
              </a:pPr>
              <a:t>15</a:t>
            </a:fld>
            <a:endParaRPr lang="zh-TW" altLang="en-US">
              <a:solidFill>
                <a:prstClr val="black">
                  <a:tint val="75000"/>
                </a:prstClr>
              </a:solidFill>
            </a:endParaRPr>
          </a:p>
        </p:txBody>
      </p:sp>
      <p:sp>
        <p:nvSpPr>
          <p:cNvPr id="5" name="橢圓 4"/>
          <p:cNvSpPr/>
          <p:nvPr/>
        </p:nvSpPr>
        <p:spPr>
          <a:xfrm>
            <a:off x="2452662" y="1785926"/>
            <a:ext cx="3357586" cy="31432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4400" dirty="0">
                <a:solidFill>
                  <a:prstClr val="white"/>
                </a:solidFill>
                <a:latin typeface="微軟正黑體" pitchFamily="34" charset="-120"/>
                <a:ea typeface="微軟正黑體" pitchFamily="34" charset="-120"/>
              </a:rPr>
              <a:t>違法</a:t>
            </a:r>
          </a:p>
        </p:txBody>
      </p:sp>
      <p:sp>
        <p:nvSpPr>
          <p:cNvPr id="6" name="橢圓 5"/>
          <p:cNvSpPr/>
          <p:nvPr/>
        </p:nvSpPr>
        <p:spPr>
          <a:xfrm>
            <a:off x="6453190" y="1785926"/>
            <a:ext cx="3357586" cy="31432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4400" dirty="0">
                <a:solidFill>
                  <a:prstClr val="black"/>
                </a:solidFill>
                <a:latin typeface="微軟正黑體" pitchFamily="34" charset="-120"/>
                <a:ea typeface="微軟正黑體" pitchFamily="34" charset="-120"/>
              </a:rPr>
              <a:t>風險</a:t>
            </a:r>
          </a:p>
        </p:txBody>
      </p:sp>
    </p:spTree>
    <p:extLst>
      <p:ext uri="{BB962C8B-B14F-4D97-AF65-F5344CB8AC3E}">
        <p14:creationId xmlns:p14="http://schemas.microsoft.com/office/powerpoint/2010/main" val="35139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1011222"/>
          </a:xfrm>
        </p:spPr>
        <p:txBody>
          <a:bodyPr/>
          <a:lstStyle/>
          <a:p>
            <a:r>
              <a:rPr lang="zh-TW" altLang="en-US" dirty="0" smtClean="0"/>
              <a:t>大學常見的個資違法問題</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16</a:t>
            </a:fld>
            <a:endParaRPr lang="zh-TW" altLang="en-US">
              <a:solidFill>
                <a:prstClr val="black">
                  <a:tint val="75000"/>
                </a:prstClr>
              </a:solidFill>
            </a:endParaRPr>
          </a:p>
        </p:txBody>
      </p:sp>
      <p:pic>
        <p:nvPicPr>
          <p:cNvPr id="5"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381620" y="2457386"/>
            <a:ext cx="1500198" cy="1500198"/>
          </a:xfrm>
          <a:prstGeom prst="rect">
            <a:avLst/>
          </a:prstGeom>
          <a:noFill/>
        </p:spPr>
      </p:pic>
      <p:pic>
        <p:nvPicPr>
          <p:cNvPr id="80898"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5095869" y="4671965"/>
            <a:ext cx="942969" cy="942969"/>
          </a:xfrm>
          <a:prstGeom prst="rect">
            <a:avLst/>
          </a:prstGeom>
          <a:noFill/>
        </p:spPr>
      </p:pic>
      <p:pic>
        <p:nvPicPr>
          <p:cNvPr id="7" name="Picture 7" descr="人員3"/>
          <p:cNvPicPr>
            <a:picLocks noChangeAspect="1" noChangeArrowheads="1"/>
          </p:cNvPicPr>
          <p:nvPr/>
        </p:nvPicPr>
        <p:blipFill>
          <a:blip r:embed="rId4"/>
          <a:srcRect/>
          <a:stretch>
            <a:fillRect/>
          </a:stretch>
        </p:blipFill>
        <p:spPr bwMode="auto">
          <a:xfrm>
            <a:off x="2309786" y="1600130"/>
            <a:ext cx="767706" cy="1000132"/>
          </a:xfrm>
          <a:prstGeom prst="rect">
            <a:avLst/>
          </a:prstGeom>
          <a:noFill/>
        </p:spPr>
      </p:pic>
      <p:sp>
        <p:nvSpPr>
          <p:cNvPr id="9" name="文字方塊 8"/>
          <p:cNvSpPr txBox="1"/>
          <p:nvPr/>
        </p:nvSpPr>
        <p:spPr>
          <a:xfrm>
            <a:off x="1738282" y="2457386"/>
            <a:ext cx="207170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甄選、大考新生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1" name="文字方塊 10"/>
          <p:cNvSpPr txBox="1"/>
          <p:nvPr/>
        </p:nvSpPr>
        <p:spPr>
          <a:xfrm>
            <a:off x="2095472" y="3600394"/>
            <a:ext cx="1428760"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交換學生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3" name="文字方塊 12"/>
          <p:cNvSpPr txBox="1"/>
          <p:nvPr/>
        </p:nvSpPr>
        <p:spPr>
          <a:xfrm>
            <a:off x="1952596" y="474340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校際選課生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16" name="Picture 7" descr="人員3"/>
          <p:cNvPicPr>
            <a:picLocks noChangeAspect="1" noChangeArrowheads="1"/>
          </p:cNvPicPr>
          <p:nvPr/>
        </p:nvPicPr>
        <p:blipFill>
          <a:blip r:embed="rId4"/>
          <a:srcRect/>
          <a:stretch>
            <a:fillRect/>
          </a:stretch>
        </p:blipFill>
        <p:spPr bwMode="auto">
          <a:xfrm>
            <a:off x="2309786" y="2743138"/>
            <a:ext cx="767706" cy="1000132"/>
          </a:xfrm>
          <a:prstGeom prst="rect">
            <a:avLst/>
          </a:prstGeom>
          <a:noFill/>
        </p:spPr>
      </p:pic>
      <p:pic>
        <p:nvPicPr>
          <p:cNvPr id="17" name="Picture 7" descr="人員3"/>
          <p:cNvPicPr>
            <a:picLocks noChangeAspect="1" noChangeArrowheads="1"/>
          </p:cNvPicPr>
          <p:nvPr/>
        </p:nvPicPr>
        <p:blipFill>
          <a:blip r:embed="rId4"/>
          <a:srcRect/>
          <a:stretch>
            <a:fillRect/>
          </a:stretch>
        </p:blipFill>
        <p:spPr bwMode="auto">
          <a:xfrm>
            <a:off x="2309786" y="3886146"/>
            <a:ext cx="767706" cy="1000132"/>
          </a:xfrm>
          <a:prstGeom prst="rect">
            <a:avLst/>
          </a:prstGeom>
          <a:noFill/>
        </p:spPr>
      </p:pic>
      <p:pic>
        <p:nvPicPr>
          <p:cNvPr id="18" name="Picture 7" descr="人員3"/>
          <p:cNvPicPr>
            <a:picLocks noChangeAspect="1" noChangeArrowheads="1"/>
          </p:cNvPicPr>
          <p:nvPr/>
        </p:nvPicPr>
        <p:blipFill>
          <a:blip r:embed="rId4"/>
          <a:srcRect/>
          <a:stretch>
            <a:fillRect/>
          </a:stretch>
        </p:blipFill>
        <p:spPr bwMode="auto">
          <a:xfrm>
            <a:off x="2327898" y="5029154"/>
            <a:ext cx="767706" cy="1000132"/>
          </a:xfrm>
          <a:prstGeom prst="rect">
            <a:avLst/>
          </a:prstGeom>
          <a:noFill/>
        </p:spPr>
      </p:pic>
      <p:sp>
        <p:nvSpPr>
          <p:cNvPr id="19" name="文字方塊 18"/>
          <p:cNvSpPr txBox="1"/>
          <p:nvPr/>
        </p:nvSpPr>
        <p:spPr>
          <a:xfrm>
            <a:off x="2095472" y="5886410"/>
            <a:ext cx="157163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進修學生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22" name="直線單箭頭接點 21"/>
          <p:cNvCxnSpPr/>
          <p:nvPr/>
        </p:nvCxnSpPr>
        <p:spPr>
          <a:xfrm>
            <a:off x="3524232" y="2171634"/>
            <a:ext cx="1714512"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3676632" y="3386080"/>
            <a:ext cx="1562112" cy="714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667108" y="3743270"/>
            <a:ext cx="1571636"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rot="5400000" flipH="1" flipV="1">
            <a:off x="3738546" y="4029022"/>
            <a:ext cx="1643074" cy="16430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24430" y="5629176"/>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教職員</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36"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6367478" y="4671965"/>
            <a:ext cx="942969" cy="942969"/>
          </a:xfrm>
          <a:prstGeom prst="rect">
            <a:avLst/>
          </a:prstGeom>
          <a:noFill/>
        </p:spPr>
      </p:pic>
      <p:sp>
        <p:nvSpPr>
          <p:cNvPr id="37" name="文字方塊 36"/>
          <p:cNvSpPr txBox="1"/>
          <p:nvPr/>
        </p:nvSpPr>
        <p:spPr>
          <a:xfrm>
            <a:off x="6096000" y="5629176"/>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專兼任教授</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38" name="直線單箭頭接點 37"/>
          <p:cNvCxnSpPr/>
          <p:nvPr/>
        </p:nvCxnSpPr>
        <p:spPr>
          <a:xfrm rot="16200000" flipV="1">
            <a:off x="6417471" y="4064741"/>
            <a:ext cx="500066" cy="28575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5400000" flipH="1" flipV="1">
            <a:off x="5417339" y="4136179"/>
            <a:ext cx="571504" cy="21431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3595670" y="1957320"/>
            <a:ext cx="385765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大考中心、綜合業務組、註冊組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5" name="文字方塊 44"/>
          <p:cNvSpPr txBox="1"/>
          <p:nvPr/>
        </p:nvSpPr>
        <p:spPr>
          <a:xfrm>
            <a:off x="3309918" y="2957452"/>
            <a:ext cx="185738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國際暨兩岸</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6" name="文字方塊 45"/>
          <p:cNvSpPr txBox="1"/>
          <p:nvPr/>
        </p:nvSpPr>
        <p:spPr>
          <a:xfrm>
            <a:off x="3381356" y="3957584"/>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綜合業務組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7" name="文字方塊 46"/>
          <p:cNvSpPr txBox="1"/>
          <p:nvPr/>
        </p:nvSpPr>
        <p:spPr>
          <a:xfrm>
            <a:off x="3381356" y="5200548"/>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推廣部</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8" name="文字方塊 47"/>
          <p:cNvSpPr txBox="1"/>
          <p:nvPr/>
        </p:nvSpPr>
        <p:spPr>
          <a:xfrm>
            <a:off x="5238744" y="4343292"/>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人事室</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9" name="文字方塊 48"/>
          <p:cNvSpPr txBox="1"/>
          <p:nvPr/>
        </p:nvSpPr>
        <p:spPr>
          <a:xfrm>
            <a:off x="6248400" y="438621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各教學單位</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50" name="文字方塊 49"/>
          <p:cNvSpPr txBox="1"/>
          <p:nvPr/>
        </p:nvSpPr>
        <p:spPr>
          <a:xfrm>
            <a:off x="8024858" y="224307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*悠遊卡公司</a:t>
            </a:r>
          </a:p>
        </p:txBody>
      </p:sp>
      <p:sp>
        <p:nvSpPr>
          <p:cNvPr id="51" name="文字方塊 50"/>
          <p:cNvSpPr txBox="1"/>
          <p:nvPr/>
        </p:nvSpPr>
        <p:spPr>
          <a:xfrm>
            <a:off x="8024826" y="478632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*成績單委外印寄</a:t>
            </a:r>
          </a:p>
        </p:txBody>
      </p:sp>
      <p:sp>
        <p:nvSpPr>
          <p:cNvPr id="52" name="文字方塊 51"/>
          <p:cNvSpPr txBox="1"/>
          <p:nvPr/>
        </p:nvSpPr>
        <p:spPr>
          <a:xfrm>
            <a:off x="8024858" y="264318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*缺曠課通知家長</a:t>
            </a:r>
          </a:p>
        </p:txBody>
      </p:sp>
      <p:sp>
        <p:nvSpPr>
          <p:cNvPr id="53" name="文字方塊 52"/>
          <p:cNvSpPr txBox="1"/>
          <p:nvPr/>
        </p:nvSpPr>
        <p:spPr>
          <a:xfrm>
            <a:off x="8024858" y="307181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*清寒獎學金名單公告</a:t>
            </a:r>
          </a:p>
        </p:txBody>
      </p:sp>
      <p:sp>
        <p:nvSpPr>
          <p:cNvPr id="58" name="文字方塊 57"/>
          <p:cNvSpPr txBox="1"/>
          <p:nvPr/>
        </p:nvSpPr>
        <p:spPr>
          <a:xfrm>
            <a:off x="8024826" y="3500438"/>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*畢業生流向追蹤</a:t>
            </a:r>
          </a:p>
        </p:txBody>
      </p:sp>
      <p:sp>
        <p:nvSpPr>
          <p:cNvPr id="59" name="文字方塊 58"/>
          <p:cNvSpPr txBox="1"/>
          <p:nvPr/>
        </p:nvSpPr>
        <p:spPr>
          <a:xfrm>
            <a:off x="8024826" y="3929066"/>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*推廣部寄發課程訊息</a:t>
            </a:r>
          </a:p>
        </p:txBody>
      </p:sp>
      <p:sp>
        <p:nvSpPr>
          <p:cNvPr id="60" name="文字方塊 59"/>
          <p:cNvSpPr txBox="1"/>
          <p:nvPr/>
        </p:nvSpPr>
        <p:spPr>
          <a:xfrm>
            <a:off x="8024826" y="4357694"/>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*教職員職缺通知</a:t>
            </a:r>
          </a:p>
        </p:txBody>
      </p:sp>
      <p:cxnSp>
        <p:nvCxnSpPr>
          <p:cNvPr id="61" name="直線單箭頭接點 60"/>
          <p:cNvCxnSpPr/>
          <p:nvPr/>
        </p:nvCxnSpPr>
        <p:spPr>
          <a:xfrm>
            <a:off x="7024694" y="3243204"/>
            <a:ext cx="85725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8024826" y="517203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*銀行、超商收學雜費</a:t>
            </a:r>
          </a:p>
        </p:txBody>
      </p:sp>
    </p:spTree>
    <p:extLst>
      <p:ext uri="{BB962C8B-B14F-4D97-AF65-F5344CB8AC3E}">
        <p14:creationId xmlns:p14="http://schemas.microsoft.com/office/powerpoint/2010/main" val="11599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9" grpId="0"/>
      <p:bldP spid="35" grpId="0"/>
      <p:bldP spid="37" grpId="0"/>
      <p:bldP spid="44" grpId="0"/>
      <p:bldP spid="45" grpId="0"/>
      <p:bldP spid="46" grpId="0"/>
      <p:bldP spid="47" grpId="0"/>
      <p:bldP spid="48" grpId="0"/>
      <p:bldP spid="49" grpId="0"/>
      <p:bldP spid="50" grpId="0"/>
      <p:bldP spid="51" grpId="0"/>
      <p:bldP spid="52" grpId="0"/>
      <p:bldP spid="53" grpId="0"/>
      <p:bldP spid="58" grpId="0"/>
      <p:bldP spid="59" grpId="0"/>
      <p:bldP spid="60"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大學常見的個資違法問題</a:t>
            </a:r>
            <a:endParaRPr lang="zh-TW" altLang="en-US" dirty="0"/>
          </a:p>
        </p:txBody>
      </p:sp>
      <p:sp>
        <p:nvSpPr>
          <p:cNvPr id="39" name="內容版面配置區 38"/>
          <p:cNvSpPr>
            <a:spLocks noGrp="1"/>
          </p:cNvSpPr>
          <p:nvPr>
            <p:ph idx="1"/>
          </p:nvPr>
        </p:nvSpPr>
        <p:spPr>
          <a:xfrm>
            <a:off x="1981200" y="1285861"/>
            <a:ext cx="8229600" cy="4525963"/>
          </a:xfrm>
        </p:spPr>
        <p:txBody>
          <a:bodyPr/>
          <a:lstStyle/>
          <a:p>
            <a:r>
              <a:rPr lang="zh-TW" altLang="en-US" u="sng" dirty="0" smtClean="0"/>
              <a:t>蒐集個資有無超過必要範圍</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17</a:t>
            </a:fld>
            <a:endParaRPr lang="zh-TW" altLang="en-US">
              <a:solidFill>
                <a:prstClr val="black">
                  <a:tint val="75000"/>
                </a:prstClr>
              </a:solidFill>
            </a:endParaRPr>
          </a:p>
        </p:txBody>
      </p:sp>
      <p:pic>
        <p:nvPicPr>
          <p:cNvPr id="5"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381620" y="2814576"/>
            <a:ext cx="1500198" cy="1500198"/>
          </a:xfrm>
          <a:prstGeom prst="rect">
            <a:avLst/>
          </a:prstGeom>
          <a:noFill/>
        </p:spPr>
      </p:pic>
      <p:pic>
        <p:nvPicPr>
          <p:cNvPr id="80898"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5095869" y="5029155"/>
            <a:ext cx="942969" cy="942969"/>
          </a:xfrm>
          <a:prstGeom prst="rect">
            <a:avLst/>
          </a:prstGeom>
          <a:noFill/>
        </p:spPr>
      </p:pic>
      <p:pic>
        <p:nvPicPr>
          <p:cNvPr id="7" name="Picture 7" descr="人員3"/>
          <p:cNvPicPr>
            <a:picLocks noChangeAspect="1" noChangeArrowheads="1"/>
          </p:cNvPicPr>
          <p:nvPr/>
        </p:nvPicPr>
        <p:blipFill>
          <a:blip r:embed="rId4"/>
          <a:srcRect/>
          <a:stretch>
            <a:fillRect/>
          </a:stretch>
        </p:blipFill>
        <p:spPr bwMode="auto">
          <a:xfrm>
            <a:off x="2309786" y="1957320"/>
            <a:ext cx="767706" cy="1000132"/>
          </a:xfrm>
          <a:prstGeom prst="rect">
            <a:avLst/>
          </a:prstGeom>
          <a:noFill/>
        </p:spPr>
      </p:pic>
      <p:sp>
        <p:nvSpPr>
          <p:cNvPr id="9" name="文字方塊 8"/>
          <p:cNvSpPr txBox="1"/>
          <p:nvPr/>
        </p:nvSpPr>
        <p:spPr>
          <a:xfrm>
            <a:off x="1738282" y="2814576"/>
            <a:ext cx="207170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甄選、大考新生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1" name="文字方塊 10"/>
          <p:cNvSpPr txBox="1"/>
          <p:nvPr/>
        </p:nvSpPr>
        <p:spPr>
          <a:xfrm>
            <a:off x="2095472" y="3957584"/>
            <a:ext cx="1428760"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交換學生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3" name="文字方塊 12"/>
          <p:cNvSpPr txBox="1"/>
          <p:nvPr/>
        </p:nvSpPr>
        <p:spPr>
          <a:xfrm>
            <a:off x="1952596" y="510059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校際選課生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16" name="Picture 7" descr="人員3"/>
          <p:cNvPicPr>
            <a:picLocks noChangeAspect="1" noChangeArrowheads="1"/>
          </p:cNvPicPr>
          <p:nvPr/>
        </p:nvPicPr>
        <p:blipFill>
          <a:blip r:embed="rId4"/>
          <a:srcRect/>
          <a:stretch>
            <a:fillRect/>
          </a:stretch>
        </p:blipFill>
        <p:spPr bwMode="auto">
          <a:xfrm>
            <a:off x="2309786" y="3100328"/>
            <a:ext cx="767706" cy="1000132"/>
          </a:xfrm>
          <a:prstGeom prst="rect">
            <a:avLst/>
          </a:prstGeom>
          <a:noFill/>
        </p:spPr>
      </p:pic>
      <p:pic>
        <p:nvPicPr>
          <p:cNvPr id="17" name="Picture 7" descr="人員3"/>
          <p:cNvPicPr>
            <a:picLocks noChangeAspect="1" noChangeArrowheads="1"/>
          </p:cNvPicPr>
          <p:nvPr/>
        </p:nvPicPr>
        <p:blipFill>
          <a:blip r:embed="rId4"/>
          <a:srcRect/>
          <a:stretch>
            <a:fillRect/>
          </a:stretch>
        </p:blipFill>
        <p:spPr bwMode="auto">
          <a:xfrm>
            <a:off x="2309786" y="4243336"/>
            <a:ext cx="767706" cy="1000132"/>
          </a:xfrm>
          <a:prstGeom prst="rect">
            <a:avLst/>
          </a:prstGeom>
          <a:noFill/>
        </p:spPr>
      </p:pic>
      <p:pic>
        <p:nvPicPr>
          <p:cNvPr id="18" name="Picture 7" descr="人員3"/>
          <p:cNvPicPr>
            <a:picLocks noChangeAspect="1" noChangeArrowheads="1"/>
          </p:cNvPicPr>
          <p:nvPr/>
        </p:nvPicPr>
        <p:blipFill>
          <a:blip r:embed="rId4"/>
          <a:srcRect/>
          <a:stretch>
            <a:fillRect/>
          </a:stretch>
        </p:blipFill>
        <p:spPr bwMode="auto">
          <a:xfrm>
            <a:off x="2327898" y="5386344"/>
            <a:ext cx="767706" cy="1000132"/>
          </a:xfrm>
          <a:prstGeom prst="rect">
            <a:avLst/>
          </a:prstGeom>
          <a:noFill/>
        </p:spPr>
      </p:pic>
      <p:sp>
        <p:nvSpPr>
          <p:cNvPr id="19" name="文字方塊 18"/>
          <p:cNvSpPr txBox="1"/>
          <p:nvPr/>
        </p:nvSpPr>
        <p:spPr>
          <a:xfrm>
            <a:off x="2095472" y="6243600"/>
            <a:ext cx="157163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進修學生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22" name="直線單箭頭接點 21"/>
          <p:cNvCxnSpPr/>
          <p:nvPr/>
        </p:nvCxnSpPr>
        <p:spPr>
          <a:xfrm>
            <a:off x="3524232" y="2528824"/>
            <a:ext cx="1714512"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3676632" y="3743270"/>
            <a:ext cx="1562112" cy="714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667108" y="4100460"/>
            <a:ext cx="1571636"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rot="5400000" flipH="1" flipV="1">
            <a:off x="3738546" y="4386212"/>
            <a:ext cx="1643074" cy="16430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24430" y="5986366"/>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教職員</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36"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6367478" y="5029155"/>
            <a:ext cx="942969" cy="942969"/>
          </a:xfrm>
          <a:prstGeom prst="rect">
            <a:avLst/>
          </a:prstGeom>
          <a:noFill/>
        </p:spPr>
      </p:pic>
      <p:sp>
        <p:nvSpPr>
          <p:cNvPr id="37" name="文字方塊 36"/>
          <p:cNvSpPr txBox="1"/>
          <p:nvPr/>
        </p:nvSpPr>
        <p:spPr>
          <a:xfrm>
            <a:off x="6096000" y="5986366"/>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專兼任教授</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38" name="直線單箭頭接點 37"/>
          <p:cNvCxnSpPr/>
          <p:nvPr/>
        </p:nvCxnSpPr>
        <p:spPr>
          <a:xfrm rot="16200000" flipV="1">
            <a:off x="6417471" y="4421931"/>
            <a:ext cx="500066" cy="28575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5400000" flipH="1" flipV="1">
            <a:off x="5417339" y="4493369"/>
            <a:ext cx="571504" cy="21431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3595670" y="2314510"/>
            <a:ext cx="385765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大考中心、綜合業務組、註冊組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5" name="文字方塊 44"/>
          <p:cNvSpPr txBox="1"/>
          <p:nvPr/>
        </p:nvSpPr>
        <p:spPr>
          <a:xfrm>
            <a:off x="3309918" y="3314642"/>
            <a:ext cx="185738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國際暨兩岸</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6" name="文字方塊 45"/>
          <p:cNvSpPr txBox="1"/>
          <p:nvPr/>
        </p:nvSpPr>
        <p:spPr>
          <a:xfrm>
            <a:off x="3381356" y="4314774"/>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綜合業務組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7" name="文字方塊 46"/>
          <p:cNvSpPr txBox="1"/>
          <p:nvPr/>
        </p:nvSpPr>
        <p:spPr>
          <a:xfrm>
            <a:off x="3381356" y="5557738"/>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推廣部</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8" name="文字方塊 47"/>
          <p:cNvSpPr txBox="1"/>
          <p:nvPr/>
        </p:nvSpPr>
        <p:spPr>
          <a:xfrm>
            <a:off x="5238744" y="4700482"/>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人事室</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9" name="文字方塊 48"/>
          <p:cNvSpPr txBox="1"/>
          <p:nvPr/>
        </p:nvSpPr>
        <p:spPr>
          <a:xfrm>
            <a:off x="6248400" y="474340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各教學單位</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61" name="直線單箭頭接點 60"/>
          <p:cNvCxnSpPr/>
          <p:nvPr/>
        </p:nvCxnSpPr>
        <p:spPr>
          <a:xfrm>
            <a:off x="7024694" y="3600394"/>
            <a:ext cx="85725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809720" y="1928802"/>
            <a:ext cx="5857916" cy="4714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1" name="文字方塊 40"/>
          <p:cNvSpPr txBox="1"/>
          <p:nvPr/>
        </p:nvSpPr>
        <p:spPr>
          <a:xfrm>
            <a:off x="8024858" y="224307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*悠遊卡公司</a:t>
            </a:r>
          </a:p>
        </p:txBody>
      </p:sp>
      <p:sp>
        <p:nvSpPr>
          <p:cNvPr id="43" name="文字方塊 42"/>
          <p:cNvSpPr txBox="1"/>
          <p:nvPr/>
        </p:nvSpPr>
        <p:spPr>
          <a:xfrm>
            <a:off x="8024826" y="478632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*成績單委外印寄</a:t>
            </a:r>
          </a:p>
        </p:txBody>
      </p:sp>
      <p:sp>
        <p:nvSpPr>
          <p:cNvPr id="54" name="文字方塊 53"/>
          <p:cNvSpPr txBox="1"/>
          <p:nvPr/>
        </p:nvSpPr>
        <p:spPr>
          <a:xfrm>
            <a:off x="8024858" y="264318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*缺曠課通知家長</a:t>
            </a:r>
          </a:p>
        </p:txBody>
      </p:sp>
      <p:sp>
        <p:nvSpPr>
          <p:cNvPr id="55" name="文字方塊 54"/>
          <p:cNvSpPr txBox="1"/>
          <p:nvPr/>
        </p:nvSpPr>
        <p:spPr>
          <a:xfrm>
            <a:off x="8024858" y="307181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*清寒獎學金名單公告</a:t>
            </a:r>
          </a:p>
        </p:txBody>
      </p:sp>
      <p:sp>
        <p:nvSpPr>
          <p:cNvPr id="56" name="文字方塊 55"/>
          <p:cNvSpPr txBox="1"/>
          <p:nvPr/>
        </p:nvSpPr>
        <p:spPr>
          <a:xfrm>
            <a:off x="8024826" y="3500438"/>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*畢業生流向追蹤</a:t>
            </a:r>
          </a:p>
        </p:txBody>
      </p:sp>
      <p:sp>
        <p:nvSpPr>
          <p:cNvPr id="57" name="文字方塊 56"/>
          <p:cNvSpPr txBox="1"/>
          <p:nvPr/>
        </p:nvSpPr>
        <p:spPr>
          <a:xfrm>
            <a:off x="8024826" y="3929066"/>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*推廣部寄發課程訊息</a:t>
            </a:r>
          </a:p>
        </p:txBody>
      </p:sp>
      <p:sp>
        <p:nvSpPr>
          <p:cNvPr id="62" name="文字方塊 61"/>
          <p:cNvSpPr txBox="1"/>
          <p:nvPr/>
        </p:nvSpPr>
        <p:spPr>
          <a:xfrm>
            <a:off x="8024826" y="4357694"/>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*教職員職缺通知</a:t>
            </a:r>
          </a:p>
        </p:txBody>
      </p:sp>
      <p:sp>
        <p:nvSpPr>
          <p:cNvPr id="63" name="文字方塊 62"/>
          <p:cNvSpPr txBox="1"/>
          <p:nvPr/>
        </p:nvSpPr>
        <p:spPr>
          <a:xfrm>
            <a:off x="8024826" y="517203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*銀行、超商收學雜費</a:t>
            </a:r>
          </a:p>
        </p:txBody>
      </p:sp>
    </p:spTree>
    <p:extLst>
      <p:ext uri="{BB962C8B-B14F-4D97-AF65-F5344CB8AC3E}">
        <p14:creationId xmlns:p14="http://schemas.microsoft.com/office/powerpoint/2010/main" val="278456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大學常見的個資違法問題</a:t>
            </a:r>
            <a:endParaRPr lang="zh-TW" altLang="en-US" dirty="0"/>
          </a:p>
        </p:txBody>
      </p:sp>
      <p:sp>
        <p:nvSpPr>
          <p:cNvPr id="39" name="內容版面配置區 38"/>
          <p:cNvSpPr>
            <a:spLocks noGrp="1"/>
          </p:cNvSpPr>
          <p:nvPr>
            <p:ph idx="1"/>
          </p:nvPr>
        </p:nvSpPr>
        <p:spPr>
          <a:xfrm>
            <a:off x="1981200" y="1285861"/>
            <a:ext cx="8686800" cy="4525963"/>
          </a:xfrm>
        </p:spPr>
        <p:txBody>
          <a:bodyPr/>
          <a:lstStyle/>
          <a:p>
            <a:r>
              <a:rPr lang="zh-TW" altLang="en-US" u="sng" dirty="0" smtClean="0"/>
              <a:t>蒐集個資有無告知法定事項</a:t>
            </a:r>
            <a:r>
              <a:rPr lang="zh-TW" altLang="en-US" dirty="0" smtClean="0"/>
              <a:t>？</a:t>
            </a:r>
            <a:r>
              <a:rPr lang="en-US" altLang="zh-TW" sz="2400" dirty="0"/>
              <a:t>(</a:t>
            </a:r>
            <a:r>
              <a:rPr lang="zh-TW" altLang="en-US" sz="2400" dirty="0"/>
              <a:t>個資蒐集告知聲明</a:t>
            </a:r>
            <a:r>
              <a:rPr lang="en-US" altLang="zh-TW" sz="2400" dirty="0"/>
              <a:t>)</a:t>
            </a:r>
            <a:endParaRPr lang="zh-TW" altLang="en-US" sz="2400"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18</a:t>
            </a:fld>
            <a:endParaRPr lang="zh-TW" altLang="en-US" dirty="0">
              <a:solidFill>
                <a:prstClr val="black">
                  <a:tint val="75000"/>
                </a:prstClr>
              </a:solidFill>
            </a:endParaRPr>
          </a:p>
        </p:txBody>
      </p:sp>
      <p:pic>
        <p:nvPicPr>
          <p:cNvPr id="5"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381620" y="2814576"/>
            <a:ext cx="1500198" cy="1500198"/>
          </a:xfrm>
          <a:prstGeom prst="rect">
            <a:avLst/>
          </a:prstGeom>
          <a:noFill/>
        </p:spPr>
      </p:pic>
      <p:pic>
        <p:nvPicPr>
          <p:cNvPr id="80898"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5095869" y="5029155"/>
            <a:ext cx="942969" cy="942969"/>
          </a:xfrm>
          <a:prstGeom prst="rect">
            <a:avLst/>
          </a:prstGeom>
          <a:noFill/>
        </p:spPr>
      </p:pic>
      <p:pic>
        <p:nvPicPr>
          <p:cNvPr id="7" name="Picture 7" descr="人員3"/>
          <p:cNvPicPr>
            <a:picLocks noChangeAspect="1" noChangeArrowheads="1"/>
          </p:cNvPicPr>
          <p:nvPr/>
        </p:nvPicPr>
        <p:blipFill>
          <a:blip r:embed="rId4"/>
          <a:srcRect/>
          <a:stretch>
            <a:fillRect/>
          </a:stretch>
        </p:blipFill>
        <p:spPr bwMode="auto">
          <a:xfrm>
            <a:off x="2309786" y="1957320"/>
            <a:ext cx="767706" cy="1000132"/>
          </a:xfrm>
          <a:prstGeom prst="rect">
            <a:avLst/>
          </a:prstGeom>
          <a:noFill/>
        </p:spPr>
      </p:pic>
      <p:sp>
        <p:nvSpPr>
          <p:cNvPr id="9" name="文字方塊 8"/>
          <p:cNvSpPr txBox="1"/>
          <p:nvPr/>
        </p:nvSpPr>
        <p:spPr>
          <a:xfrm>
            <a:off x="1738282" y="2814576"/>
            <a:ext cx="207170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甄選、大考新生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1" name="文字方塊 10"/>
          <p:cNvSpPr txBox="1"/>
          <p:nvPr/>
        </p:nvSpPr>
        <p:spPr>
          <a:xfrm>
            <a:off x="2095472" y="3957584"/>
            <a:ext cx="1428760"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交換學生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3" name="文字方塊 12"/>
          <p:cNvSpPr txBox="1"/>
          <p:nvPr/>
        </p:nvSpPr>
        <p:spPr>
          <a:xfrm>
            <a:off x="1952596" y="510059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校際選課生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16" name="Picture 7" descr="人員3"/>
          <p:cNvPicPr>
            <a:picLocks noChangeAspect="1" noChangeArrowheads="1"/>
          </p:cNvPicPr>
          <p:nvPr/>
        </p:nvPicPr>
        <p:blipFill>
          <a:blip r:embed="rId4"/>
          <a:srcRect/>
          <a:stretch>
            <a:fillRect/>
          </a:stretch>
        </p:blipFill>
        <p:spPr bwMode="auto">
          <a:xfrm>
            <a:off x="2309786" y="3100328"/>
            <a:ext cx="767706" cy="1000132"/>
          </a:xfrm>
          <a:prstGeom prst="rect">
            <a:avLst/>
          </a:prstGeom>
          <a:noFill/>
        </p:spPr>
      </p:pic>
      <p:pic>
        <p:nvPicPr>
          <p:cNvPr id="17" name="Picture 7" descr="人員3"/>
          <p:cNvPicPr>
            <a:picLocks noChangeAspect="1" noChangeArrowheads="1"/>
          </p:cNvPicPr>
          <p:nvPr/>
        </p:nvPicPr>
        <p:blipFill>
          <a:blip r:embed="rId4"/>
          <a:srcRect/>
          <a:stretch>
            <a:fillRect/>
          </a:stretch>
        </p:blipFill>
        <p:spPr bwMode="auto">
          <a:xfrm>
            <a:off x="2309786" y="4243336"/>
            <a:ext cx="767706" cy="1000132"/>
          </a:xfrm>
          <a:prstGeom prst="rect">
            <a:avLst/>
          </a:prstGeom>
          <a:noFill/>
        </p:spPr>
      </p:pic>
      <p:pic>
        <p:nvPicPr>
          <p:cNvPr id="18" name="Picture 7" descr="人員3"/>
          <p:cNvPicPr>
            <a:picLocks noChangeAspect="1" noChangeArrowheads="1"/>
          </p:cNvPicPr>
          <p:nvPr/>
        </p:nvPicPr>
        <p:blipFill>
          <a:blip r:embed="rId4"/>
          <a:srcRect/>
          <a:stretch>
            <a:fillRect/>
          </a:stretch>
        </p:blipFill>
        <p:spPr bwMode="auto">
          <a:xfrm>
            <a:off x="2327898" y="5386344"/>
            <a:ext cx="767706" cy="1000132"/>
          </a:xfrm>
          <a:prstGeom prst="rect">
            <a:avLst/>
          </a:prstGeom>
          <a:noFill/>
        </p:spPr>
      </p:pic>
      <p:sp>
        <p:nvSpPr>
          <p:cNvPr id="19" name="文字方塊 18"/>
          <p:cNvSpPr txBox="1"/>
          <p:nvPr/>
        </p:nvSpPr>
        <p:spPr>
          <a:xfrm>
            <a:off x="2095472" y="6243600"/>
            <a:ext cx="157163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進修學生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22" name="直線單箭頭接點 21"/>
          <p:cNvCxnSpPr/>
          <p:nvPr/>
        </p:nvCxnSpPr>
        <p:spPr>
          <a:xfrm>
            <a:off x="3524232" y="2528824"/>
            <a:ext cx="1714512"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3676632" y="3743270"/>
            <a:ext cx="1562112" cy="714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667108" y="4100460"/>
            <a:ext cx="1571636"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rot="5400000" flipH="1" flipV="1">
            <a:off x="3738546" y="4386212"/>
            <a:ext cx="1643074" cy="16430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24430" y="5986366"/>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教職員</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36"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6367478" y="5029155"/>
            <a:ext cx="942969" cy="942969"/>
          </a:xfrm>
          <a:prstGeom prst="rect">
            <a:avLst/>
          </a:prstGeom>
          <a:noFill/>
        </p:spPr>
      </p:pic>
      <p:sp>
        <p:nvSpPr>
          <p:cNvPr id="37" name="文字方塊 36"/>
          <p:cNvSpPr txBox="1"/>
          <p:nvPr/>
        </p:nvSpPr>
        <p:spPr>
          <a:xfrm>
            <a:off x="6096000" y="5986366"/>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專兼任教授</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38" name="直線單箭頭接點 37"/>
          <p:cNvCxnSpPr/>
          <p:nvPr/>
        </p:nvCxnSpPr>
        <p:spPr>
          <a:xfrm rot="16200000" flipV="1">
            <a:off x="6417471" y="4421931"/>
            <a:ext cx="500066" cy="28575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5400000" flipH="1" flipV="1">
            <a:off x="5417339" y="4493369"/>
            <a:ext cx="571504" cy="21431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3595670" y="2314510"/>
            <a:ext cx="385765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大考中心、綜合業務組、註冊組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5" name="文字方塊 44"/>
          <p:cNvSpPr txBox="1"/>
          <p:nvPr/>
        </p:nvSpPr>
        <p:spPr>
          <a:xfrm>
            <a:off x="3309918" y="3314642"/>
            <a:ext cx="185738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國際暨兩岸</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6" name="文字方塊 45"/>
          <p:cNvSpPr txBox="1"/>
          <p:nvPr/>
        </p:nvSpPr>
        <p:spPr>
          <a:xfrm>
            <a:off x="3381356" y="4314774"/>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綜合業務組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7" name="文字方塊 46"/>
          <p:cNvSpPr txBox="1"/>
          <p:nvPr/>
        </p:nvSpPr>
        <p:spPr>
          <a:xfrm>
            <a:off x="3381356" y="5557738"/>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推廣部</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8" name="文字方塊 47"/>
          <p:cNvSpPr txBox="1"/>
          <p:nvPr/>
        </p:nvSpPr>
        <p:spPr>
          <a:xfrm>
            <a:off x="5238744" y="4700482"/>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人事室</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9" name="文字方塊 48"/>
          <p:cNvSpPr txBox="1"/>
          <p:nvPr/>
        </p:nvSpPr>
        <p:spPr>
          <a:xfrm>
            <a:off x="6248400" y="474340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各教學單位</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61" name="直線單箭頭接點 60"/>
          <p:cNvCxnSpPr/>
          <p:nvPr/>
        </p:nvCxnSpPr>
        <p:spPr>
          <a:xfrm>
            <a:off x="7024694" y="3600394"/>
            <a:ext cx="85725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809720" y="1928802"/>
            <a:ext cx="5857916" cy="4714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4" name="文字方塊 63"/>
          <p:cNvSpPr txBox="1"/>
          <p:nvPr/>
        </p:nvSpPr>
        <p:spPr>
          <a:xfrm>
            <a:off x="8024858" y="224307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*悠遊卡公司</a:t>
            </a:r>
          </a:p>
        </p:txBody>
      </p:sp>
      <p:sp>
        <p:nvSpPr>
          <p:cNvPr id="65" name="文字方塊 64"/>
          <p:cNvSpPr txBox="1"/>
          <p:nvPr/>
        </p:nvSpPr>
        <p:spPr>
          <a:xfrm>
            <a:off x="8024826" y="478632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*成績單委外印寄</a:t>
            </a:r>
          </a:p>
        </p:txBody>
      </p:sp>
      <p:sp>
        <p:nvSpPr>
          <p:cNvPr id="66" name="文字方塊 65"/>
          <p:cNvSpPr txBox="1"/>
          <p:nvPr/>
        </p:nvSpPr>
        <p:spPr>
          <a:xfrm>
            <a:off x="8024858" y="264318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*缺曠課通知家長</a:t>
            </a:r>
          </a:p>
        </p:txBody>
      </p:sp>
      <p:sp>
        <p:nvSpPr>
          <p:cNvPr id="67" name="文字方塊 66"/>
          <p:cNvSpPr txBox="1"/>
          <p:nvPr/>
        </p:nvSpPr>
        <p:spPr>
          <a:xfrm>
            <a:off x="8024858" y="307181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*清寒獎學金名單公告</a:t>
            </a:r>
          </a:p>
        </p:txBody>
      </p:sp>
      <p:sp>
        <p:nvSpPr>
          <p:cNvPr id="68" name="文字方塊 67"/>
          <p:cNvSpPr txBox="1"/>
          <p:nvPr/>
        </p:nvSpPr>
        <p:spPr>
          <a:xfrm>
            <a:off x="8024826" y="3500438"/>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*畢業生流向追蹤</a:t>
            </a:r>
          </a:p>
        </p:txBody>
      </p:sp>
      <p:sp>
        <p:nvSpPr>
          <p:cNvPr id="69" name="文字方塊 68"/>
          <p:cNvSpPr txBox="1"/>
          <p:nvPr/>
        </p:nvSpPr>
        <p:spPr>
          <a:xfrm>
            <a:off x="8024826" y="3929066"/>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*推廣部寄發課程訊息</a:t>
            </a:r>
          </a:p>
        </p:txBody>
      </p:sp>
      <p:sp>
        <p:nvSpPr>
          <p:cNvPr id="70" name="文字方塊 69"/>
          <p:cNvSpPr txBox="1"/>
          <p:nvPr/>
        </p:nvSpPr>
        <p:spPr>
          <a:xfrm>
            <a:off x="8024826" y="4357694"/>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*教職員職缺通知</a:t>
            </a:r>
          </a:p>
        </p:txBody>
      </p:sp>
      <p:sp>
        <p:nvSpPr>
          <p:cNvPr id="71" name="文字方塊 70"/>
          <p:cNvSpPr txBox="1"/>
          <p:nvPr/>
        </p:nvSpPr>
        <p:spPr>
          <a:xfrm>
            <a:off x="8024826" y="517203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*銀行、超商收學雜費</a:t>
            </a:r>
          </a:p>
        </p:txBody>
      </p:sp>
    </p:spTree>
    <p:extLst>
      <p:ext uri="{BB962C8B-B14F-4D97-AF65-F5344CB8AC3E}">
        <p14:creationId xmlns:p14="http://schemas.microsoft.com/office/powerpoint/2010/main" val="1387169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大學常見的個資違法問題</a:t>
            </a:r>
            <a:endParaRPr lang="zh-TW" altLang="en-US" dirty="0"/>
          </a:p>
        </p:txBody>
      </p:sp>
      <p:sp>
        <p:nvSpPr>
          <p:cNvPr id="39" name="內容版面配置區 38"/>
          <p:cNvSpPr>
            <a:spLocks noGrp="1"/>
          </p:cNvSpPr>
          <p:nvPr>
            <p:ph idx="1"/>
          </p:nvPr>
        </p:nvSpPr>
        <p:spPr>
          <a:xfrm>
            <a:off x="1981200" y="1285861"/>
            <a:ext cx="8686800" cy="4525963"/>
          </a:xfrm>
        </p:spPr>
        <p:txBody>
          <a:bodyPr/>
          <a:lstStyle/>
          <a:p>
            <a:r>
              <a:rPr lang="zh-TW" altLang="en-US" u="sng" dirty="0" smtClean="0"/>
              <a:t>利用個資有無超出蒐集目的</a:t>
            </a:r>
            <a:r>
              <a:rPr lang="zh-TW" altLang="en-US" dirty="0" smtClean="0"/>
              <a:t>？</a:t>
            </a:r>
            <a:endParaRPr lang="zh-TW" altLang="en-US" sz="2400"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19</a:t>
            </a:fld>
            <a:endParaRPr lang="zh-TW" altLang="en-US" dirty="0">
              <a:solidFill>
                <a:prstClr val="black">
                  <a:tint val="75000"/>
                </a:prstClr>
              </a:solidFill>
            </a:endParaRPr>
          </a:p>
        </p:txBody>
      </p:sp>
      <p:pic>
        <p:nvPicPr>
          <p:cNvPr id="5"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381620" y="2814576"/>
            <a:ext cx="1500198" cy="1500198"/>
          </a:xfrm>
          <a:prstGeom prst="rect">
            <a:avLst/>
          </a:prstGeom>
          <a:noFill/>
        </p:spPr>
      </p:pic>
      <p:pic>
        <p:nvPicPr>
          <p:cNvPr id="80898"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5095869" y="5029155"/>
            <a:ext cx="942969" cy="942969"/>
          </a:xfrm>
          <a:prstGeom prst="rect">
            <a:avLst/>
          </a:prstGeom>
          <a:noFill/>
        </p:spPr>
      </p:pic>
      <p:pic>
        <p:nvPicPr>
          <p:cNvPr id="7" name="Picture 7" descr="人員3"/>
          <p:cNvPicPr>
            <a:picLocks noChangeAspect="1" noChangeArrowheads="1"/>
          </p:cNvPicPr>
          <p:nvPr/>
        </p:nvPicPr>
        <p:blipFill>
          <a:blip r:embed="rId4"/>
          <a:srcRect/>
          <a:stretch>
            <a:fillRect/>
          </a:stretch>
        </p:blipFill>
        <p:spPr bwMode="auto">
          <a:xfrm>
            <a:off x="2309786" y="1957320"/>
            <a:ext cx="767706" cy="1000132"/>
          </a:xfrm>
          <a:prstGeom prst="rect">
            <a:avLst/>
          </a:prstGeom>
          <a:noFill/>
        </p:spPr>
      </p:pic>
      <p:sp>
        <p:nvSpPr>
          <p:cNvPr id="9" name="文字方塊 8"/>
          <p:cNvSpPr txBox="1"/>
          <p:nvPr/>
        </p:nvSpPr>
        <p:spPr>
          <a:xfrm>
            <a:off x="1738282" y="2814576"/>
            <a:ext cx="207170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甄選、大考新生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1" name="文字方塊 10"/>
          <p:cNvSpPr txBox="1"/>
          <p:nvPr/>
        </p:nvSpPr>
        <p:spPr>
          <a:xfrm>
            <a:off x="2095472" y="3957584"/>
            <a:ext cx="1428760"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交換學生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3" name="文字方塊 12"/>
          <p:cNvSpPr txBox="1"/>
          <p:nvPr/>
        </p:nvSpPr>
        <p:spPr>
          <a:xfrm>
            <a:off x="1952596" y="510059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校際選課生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16" name="Picture 7" descr="人員3"/>
          <p:cNvPicPr>
            <a:picLocks noChangeAspect="1" noChangeArrowheads="1"/>
          </p:cNvPicPr>
          <p:nvPr/>
        </p:nvPicPr>
        <p:blipFill>
          <a:blip r:embed="rId4"/>
          <a:srcRect/>
          <a:stretch>
            <a:fillRect/>
          </a:stretch>
        </p:blipFill>
        <p:spPr bwMode="auto">
          <a:xfrm>
            <a:off x="2309786" y="3100328"/>
            <a:ext cx="767706" cy="1000132"/>
          </a:xfrm>
          <a:prstGeom prst="rect">
            <a:avLst/>
          </a:prstGeom>
          <a:noFill/>
        </p:spPr>
      </p:pic>
      <p:pic>
        <p:nvPicPr>
          <p:cNvPr id="17" name="Picture 7" descr="人員3"/>
          <p:cNvPicPr>
            <a:picLocks noChangeAspect="1" noChangeArrowheads="1"/>
          </p:cNvPicPr>
          <p:nvPr/>
        </p:nvPicPr>
        <p:blipFill>
          <a:blip r:embed="rId4"/>
          <a:srcRect/>
          <a:stretch>
            <a:fillRect/>
          </a:stretch>
        </p:blipFill>
        <p:spPr bwMode="auto">
          <a:xfrm>
            <a:off x="2309786" y="4243336"/>
            <a:ext cx="767706" cy="1000132"/>
          </a:xfrm>
          <a:prstGeom prst="rect">
            <a:avLst/>
          </a:prstGeom>
          <a:noFill/>
        </p:spPr>
      </p:pic>
      <p:pic>
        <p:nvPicPr>
          <p:cNvPr id="18" name="Picture 7" descr="人員3"/>
          <p:cNvPicPr>
            <a:picLocks noChangeAspect="1" noChangeArrowheads="1"/>
          </p:cNvPicPr>
          <p:nvPr/>
        </p:nvPicPr>
        <p:blipFill>
          <a:blip r:embed="rId4"/>
          <a:srcRect/>
          <a:stretch>
            <a:fillRect/>
          </a:stretch>
        </p:blipFill>
        <p:spPr bwMode="auto">
          <a:xfrm>
            <a:off x="2327898" y="5386344"/>
            <a:ext cx="767706" cy="1000132"/>
          </a:xfrm>
          <a:prstGeom prst="rect">
            <a:avLst/>
          </a:prstGeom>
          <a:noFill/>
        </p:spPr>
      </p:pic>
      <p:sp>
        <p:nvSpPr>
          <p:cNvPr id="19" name="文字方塊 18"/>
          <p:cNvSpPr txBox="1"/>
          <p:nvPr/>
        </p:nvSpPr>
        <p:spPr>
          <a:xfrm>
            <a:off x="2095472" y="6243600"/>
            <a:ext cx="157163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進修學生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22" name="直線單箭頭接點 21"/>
          <p:cNvCxnSpPr/>
          <p:nvPr/>
        </p:nvCxnSpPr>
        <p:spPr>
          <a:xfrm>
            <a:off x="3524232" y="2528824"/>
            <a:ext cx="1714512"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3676632" y="3743270"/>
            <a:ext cx="1562112" cy="714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667108" y="4100460"/>
            <a:ext cx="1571636"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rot="5400000" flipH="1" flipV="1">
            <a:off x="3738546" y="4386212"/>
            <a:ext cx="1643074" cy="16430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24430" y="5986366"/>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教職員</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36"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6367478" y="5029155"/>
            <a:ext cx="942969" cy="942969"/>
          </a:xfrm>
          <a:prstGeom prst="rect">
            <a:avLst/>
          </a:prstGeom>
          <a:noFill/>
        </p:spPr>
      </p:pic>
      <p:sp>
        <p:nvSpPr>
          <p:cNvPr id="37" name="文字方塊 36"/>
          <p:cNvSpPr txBox="1"/>
          <p:nvPr/>
        </p:nvSpPr>
        <p:spPr>
          <a:xfrm>
            <a:off x="6096000" y="5986366"/>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專兼任教授</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38" name="直線單箭頭接點 37"/>
          <p:cNvCxnSpPr/>
          <p:nvPr/>
        </p:nvCxnSpPr>
        <p:spPr>
          <a:xfrm rot="16200000" flipV="1">
            <a:off x="6417471" y="4421931"/>
            <a:ext cx="500066" cy="28575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5400000" flipH="1" flipV="1">
            <a:off x="5417339" y="4493369"/>
            <a:ext cx="571504" cy="21431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3595670" y="2314510"/>
            <a:ext cx="385765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大考中心、綜合業務組、註冊組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5" name="文字方塊 44"/>
          <p:cNvSpPr txBox="1"/>
          <p:nvPr/>
        </p:nvSpPr>
        <p:spPr>
          <a:xfrm>
            <a:off x="3309918" y="3314642"/>
            <a:ext cx="185738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國際暨兩岸</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6" name="文字方塊 45"/>
          <p:cNvSpPr txBox="1"/>
          <p:nvPr/>
        </p:nvSpPr>
        <p:spPr>
          <a:xfrm>
            <a:off x="3381356" y="4314774"/>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綜合業務組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7" name="文字方塊 46"/>
          <p:cNvSpPr txBox="1"/>
          <p:nvPr/>
        </p:nvSpPr>
        <p:spPr>
          <a:xfrm>
            <a:off x="3381356" y="5557738"/>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推廣部</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8" name="文字方塊 47"/>
          <p:cNvSpPr txBox="1"/>
          <p:nvPr/>
        </p:nvSpPr>
        <p:spPr>
          <a:xfrm>
            <a:off x="5238744" y="4700482"/>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人事室</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9" name="文字方塊 48"/>
          <p:cNvSpPr txBox="1"/>
          <p:nvPr/>
        </p:nvSpPr>
        <p:spPr>
          <a:xfrm>
            <a:off x="6248400" y="474340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各教學單位</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61" name="直線單箭頭接點 60"/>
          <p:cNvCxnSpPr/>
          <p:nvPr/>
        </p:nvCxnSpPr>
        <p:spPr>
          <a:xfrm>
            <a:off x="7024694" y="3600394"/>
            <a:ext cx="85725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024826" y="2143116"/>
            <a:ext cx="2643174" cy="2643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4" name="文字方塊 63"/>
          <p:cNvSpPr txBox="1"/>
          <p:nvPr/>
        </p:nvSpPr>
        <p:spPr>
          <a:xfrm>
            <a:off x="8024858" y="224307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*悠遊卡公司</a:t>
            </a:r>
          </a:p>
        </p:txBody>
      </p:sp>
      <p:sp>
        <p:nvSpPr>
          <p:cNvPr id="65" name="文字方塊 64"/>
          <p:cNvSpPr txBox="1"/>
          <p:nvPr/>
        </p:nvSpPr>
        <p:spPr>
          <a:xfrm>
            <a:off x="8024826" y="478632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*成績單委外印寄</a:t>
            </a:r>
          </a:p>
        </p:txBody>
      </p:sp>
      <p:sp>
        <p:nvSpPr>
          <p:cNvPr id="66" name="文字方塊 65"/>
          <p:cNvSpPr txBox="1"/>
          <p:nvPr/>
        </p:nvSpPr>
        <p:spPr>
          <a:xfrm>
            <a:off x="8024858" y="264318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*缺曠課通知家長</a:t>
            </a:r>
          </a:p>
        </p:txBody>
      </p:sp>
      <p:sp>
        <p:nvSpPr>
          <p:cNvPr id="67" name="文字方塊 66"/>
          <p:cNvSpPr txBox="1"/>
          <p:nvPr/>
        </p:nvSpPr>
        <p:spPr>
          <a:xfrm>
            <a:off x="8024858" y="307181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*清寒獎學金名單公告</a:t>
            </a:r>
          </a:p>
        </p:txBody>
      </p:sp>
      <p:sp>
        <p:nvSpPr>
          <p:cNvPr id="68" name="文字方塊 67"/>
          <p:cNvSpPr txBox="1"/>
          <p:nvPr/>
        </p:nvSpPr>
        <p:spPr>
          <a:xfrm>
            <a:off x="8024826" y="3500438"/>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*畢業生流向追蹤</a:t>
            </a:r>
          </a:p>
        </p:txBody>
      </p:sp>
      <p:sp>
        <p:nvSpPr>
          <p:cNvPr id="69" name="文字方塊 68"/>
          <p:cNvSpPr txBox="1"/>
          <p:nvPr/>
        </p:nvSpPr>
        <p:spPr>
          <a:xfrm>
            <a:off x="8024826" y="3929066"/>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*推廣部寄發課程訊息</a:t>
            </a:r>
          </a:p>
        </p:txBody>
      </p:sp>
      <p:sp>
        <p:nvSpPr>
          <p:cNvPr id="70" name="文字方塊 69"/>
          <p:cNvSpPr txBox="1"/>
          <p:nvPr/>
        </p:nvSpPr>
        <p:spPr>
          <a:xfrm>
            <a:off x="8024826" y="4357694"/>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*教職員職缺通知</a:t>
            </a:r>
          </a:p>
        </p:txBody>
      </p:sp>
      <p:sp>
        <p:nvSpPr>
          <p:cNvPr id="71" name="文字方塊 70"/>
          <p:cNvSpPr txBox="1"/>
          <p:nvPr/>
        </p:nvSpPr>
        <p:spPr>
          <a:xfrm>
            <a:off x="8024826" y="517203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*銀行、超商收學雜費</a:t>
            </a:r>
          </a:p>
        </p:txBody>
      </p:sp>
    </p:spTree>
    <p:extLst>
      <p:ext uri="{BB962C8B-B14F-4D97-AF65-F5344CB8AC3E}">
        <p14:creationId xmlns:p14="http://schemas.microsoft.com/office/powerpoint/2010/main" val="282212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661817"/>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報告大綱</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280160"/>
            <a:ext cx="10515600" cy="4896803"/>
          </a:xfrm>
        </p:spPr>
        <p:txBody>
          <a:bodyPr/>
          <a:lstStyle/>
          <a:p>
            <a:pPr marL="0" indent="0">
              <a:buNone/>
            </a:pPr>
            <a:r>
              <a:rPr lang="en-US" altLang="zh-TW" sz="3200" dirty="0" smtClean="0"/>
              <a:t>1. </a:t>
            </a:r>
            <a:r>
              <a:rPr lang="zh-TW" altLang="en-US" sz="3200" dirty="0" smtClean="0"/>
              <a:t>教育部訪視表單</a:t>
            </a:r>
            <a:endParaRPr lang="en-US" altLang="zh-TW" sz="3200" dirty="0" smtClean="0"/>
          </a:p>
          <a:p>
            <a:pPr marL="0" indent="0">
              <a:buNone/>
            </a:pPr>
            <a:r>
              <a:rPr lang="en-US" altLang="zh-TW" sz="3200" dirty="0" smtClean="0"/>
              <a:t>2. </a:t>
            </a:r>
            <a:r>
              <a:rPr lang="zh-TW" altLang="en-US" sz="3200" dirty="0"/>
              <a:t>東吳專案</a:t>
            </a:r>
            <a:r>
              <a:rPr lang="zh-TW" altLang="en-US" sz="3200" dirty="0" smtClean="0"/>
              <a:t>規劃</a:t>
            </a:r>
            <a:endParaRPr lang="en-US" altLang="zh-TW" sz="3200" dirty="0" smtClean="0"/>
          </a:p>
          <a:p>
            <a:pPr marL="0" indent="0">
              <a:buNone/>
            </a:pPr>
            <a:r>
              <a:rPr lang="en-US" altLang="zh-TW" sz="3200" dirty="0" smtClean="0"/>
              <a:t>3. </a:t>
            </a:r>
            <a:r>
              <a:rPr lang="zh-TW" altLang="en-US" sz="3200" dirty="0" smtClean="0"/>
              <a:t>個</a:t>
            </a:r>
            <a:r>
              <a:rPr lang="zh-TW" altLang="en-US" sz="3200" dirty="0"/>
              <a:t>資適法性查檢暨管理</a:t>
            </a:r>
            <a:r>
              <a:rPr lang="zh-TW" altLang="en-US" sz="3200" dirty="0" smtClean="0"/>
              <a:t>制度導入</a:t>
            </a:r>
            <a:endParaRPr lang="en-US" altLang="zh-TW" sz="3200" dirty="0" smtClean="0"/>
          </a:p>
          <a:p>
            <a:pPr marL="0" indent="0">
              <a:buNone/>
            </a:pPr>
            <a:r>
              <a:rPr lang="en-US" altLang="zh-TW" sz="3200" dirty="0" smtClean="0"/>
              <a:t>4.</a:t>
            </a:r>
            <a:r>
              <a:rPr lang="zh-TW" altLang="en-US" sz="3200" dirty="0" smtClean="0"/>
              <a:t> 個</a:t>
            </a:r>
            <a:r>
              <a:rPr lang="zh-TW" altLang="en-US" sz="3200" dirty="0"/>
              <a:t>資教育</a:t>
            </a:r>
            <a:r>
              <a:rPr lang="zh-TW" altLang="en-US" sz="3200" dirty="0" smtClean="0"/>
              <a:t>訓練分享</a:t>
            </a:r>
            <a:endParaRPr lang="en-US" altLang="zh-TW" sz="3200" dirty="0" smtClean="0"/>
          </a:p>
          <a:p>
            <a:pPr marL="0" indent="0">
              <a:buNone/>
            </a:pPr>
            <a:endParaRPr lang="zh-TW" altLang="en-US" dirty="0"/>
          </a:p>
          <a:p>
            <a:pPr marL="0" indent="0">
              <a:buNone/>
            </a:pPr>
            <a:endParaRPr lang="en-US" altLang="zh-TW" dirty="0" smtClean="0"/>
          </a:p>
          <a:p>
            <a:pPr marL="0" indent="0">
              <a:buNone/>
            </a:pPr>
            <a:endParaRPr lang="en-US" altLang="zh-TW" dirty="0" smtClean="0"/>
          </a:p>
          <a:p>
            <a:pPr marL="0" indent="0">
              <a:buNone/>
            </a:pPr>
            <a:endParaRPr lang="zh-TW" altLang="en-US" dirty="0"/>
          </a:p>
        </p:txBody>
      </p:sp>
    </p:spTree>
    <p:extLst>
      <p:ext uri="{BB962C8B-B14F-4D97-AF65-F5344CB8AC3E}">
        <p14:creationId xmlns:p14="http://schemas.microsoft.com/office/powerpoint/2010/main" val="1097162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大學常見的個資違法問題</a:t>
            </a:r>
            <a:endParaRPr lang="zh-TW" altLang="en-US" dirty="0"/>
          </a:p>
        </p:txBody>
      </p:sp>
      <p:sp>
        <p:nvSpPr>
          <p:cNvPr id="39" name="內容版面配置區 38"/>
          <p:cNvSpPr>
            <a:spLocks noGrp="1"/>
          </p:cNvSpPr>
          <p:nvPr>
            <p:ph idx="1"/>
          </p:nvPr>
        </p:nvSpPr>
        <p:spPr>
          <a:xfrm>
            <a:off x="1981200" y="1285861"/>
            <a:ext cx="8686800" cy="4525963"/>
          </a:xfrm>
        </p:spPr>
        <p:txBody>
          <a:bodyPr/>
          <a:lstStyle/>
          <a:p>
            <a:r>
              <a:rPr lang="zh-TW" altLang="en-US" u="sng" dirty="0" smtClean="0"/>
              <a:t>委外處理、利用個資有無監督</a:t>
            </a:r>
            <a:r>
              <a:rPr lang="zh-TW" altLang="en-US" dirty="0" smtClean="0"/>
              <a:t>？</a:t>
            </a:r>
            <a:endParaRPr lang="zh-TW" altLang="en-US" sz="2400"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20</a:t>
            </a:fld>
            <a:endParaRPr lang="zh-TW" altLang="en-US" dirty="0">
              <a:solidFill>
                <a:prstClr val="black">
                  <a:tint val="75000"/>
                </a:prstClr>
              </a:solidFill>
            </a:endParaRPr>
          </a:p>
        </p:txBody>
      </p:sp>
      <p:pic>
        <p:nvPicPr>
          <p:cNvPr id="5" name="Picture 2" descr="http://t1.gstatic.com/images?q=tbn:ANd9GcQTmxux_RVjiYiAGXteygn9DwXtIT3y4MjeeeW-nkC3HlZD6UEmGQ"/>
          <p:cNvPicPr>
            <a:picLocks noChangeAspect="1" noChangeArrowheads="1"/>
          </p:cNvPicPr>
          <p:nvPr/>
        </p:nvPicPr>
        <p:blipFill>
          <a:blip r:embed="rId2"/>
          <a:srcRect/>
          <a:stretch>
            <a:fillRect/>
          </a:stretch>
        </p:blipFill>
        <p:spPr bwMode="auto">
          <a:xfrm>
            <a:off x="5381620" y="2814576"/>
            <a:ext cx="1500198" cy="1500198"/>
          </a:xfrm>
          <a:prstGeom prst="rect">
            <a:avLst/>
          </a:prstGeom>
          <a:noFill/>
        </p:spPr>
      </p:pic>
      <p:pic>
        <p:nvPicPr>
          <p:cNvPr id="80898"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5095869" y="5029155"/>
            <a:ext cx="942969" cy="942969"/>
          </a:xfrm>
          <a:prstGeom prst="rect">
            <a:avLst/>
          </a:prstGeom>
          <a:noFill/>
        </p:spPr>
      </p:pic>
      <p:pic>
        <p:nvPicPr>
          <p:cNvPr id="7" name="Picture 7" descr="人員3"/>
          <p:cNvPicPr>
            <a:picLocks noChangeAspect="1" noChangeArrowheads="1"/>
          </p:cNvPicPr>
          <p:nvPr/>
        </p:nvPicPr>
        <p:blipFill>
          <a:blip r:embed="rId4"/>
          <a:srcRect/>
          <a:stretch>
            <a:fillRect/>
          </a:stretch>
        </p:blipFill>
        <p:spPr bwMode="auto">
          <a:xfrm>
            <a:off x="2309786" y="1957320"/>
            <a:ext cx="767706" cy="1000132"/>
          </a:xfrm>
          <a:prstGeom prst="rect">
            <a:avLst/>
          </a:prstGeom>
          <a:noFill/>
        </p:spPr>
      </p:pic>
      <p:sp>
        <p:nvSpPr>
          <p:cNvPr id="9" name="文字方塊 8"/>
          <p:cNvSpPr txBox="1"/>
          <p:nvPr/>
        </p:nvSpPr>
        <p:spPr>
          <a:xfrm>
            <a:off x="1738282" y="2814576"/>
            <a:ext cx="207170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甄選、大考新生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1" name="文字方塊 10"/>
          <p:cNvSpPr txBox="1"/>
          <p:nvPr/>
        </p:nvSpPr>
        <p:spPr>
          <a:xfrm>
            <a:off x="2095472" y="3957584"/>
            <a:ext cx="1428760"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交換學生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13" name="文字方塊 12"/>
          <p:cNvSpPr txBox="1"/>
          <p:nvPr/>
        </p:nvSpPr>
        <p:spPr>
          <a:xfrm>
            <a:off x="1952596" y="510059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校際選課生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16" name="Picture 7" descr="人員3"/>
          <p:cNvPicPr>
            <a:picLocks noChangeAspect="1" noChangeArrowheads="1"/>
          </p:cNvPicPr>
          <p:nvPr/>
        </p:nvPicPr>
        <p:blipFill>
          <a:blip r:embed="rId4"/>
          <a:srcRect/>
          <a:stretch>
            <a:fillRect/>
          </a:stretch>
        </p:blipFill>
        <p:spPr bwMode="auto">
          <a:xfrm>
            <a:off x="2309786" y="3100328"/>
            <a:ext cx="767706" cy="1000132"/>
          </a:xfrm>
          <a:prstGeom prst="rect">
            <a:avLst/>
          </a:prstGeom>
          <a:noFill/>
        </p:spPr>
      </p:pic>
      <p:pic>
        <p:nvPicPr>
          <p:cNvPr id="17" name="Picture 7" descr="人員3"/>
          <p:cNvPicPr>
            <a:picLocks noChangeAspect="1" noChangeArrowheads="1"/>
          </p:cNvPicPr>
          <p:nvPr/>
        </p:nvPicPr>
        <p:blipFill>
          <a:blip r:embed="rId4"/>
          <a:srcRect/>
          <a:stretch>
            <a:fillRect/>
          </a:stretch>
        </p:blipFill>
        <p:spPr bwMode="auto">
          <a:xfrm>
            <a:off x="2309786" y="4243336"/>
            <a:ext cx="767706" cy="1000132"/>
          </a:xfrm>
          <a:prstGeom prst="rect">
            <a:avLst/>
          </a:prstGeom>
          <a:noFill/>
        </p:spPr>
      </p:pic>
      <p:pic>
        <p:nvPicPr>
          <p:cNvPr id="18" name="Picture 7" descr="人員3"/>
          <p:cNvPicPr>
            <a:picLocks noChangeAspect="1" noChangeArrowheads="1"/>
          </p:cNvPicPr>
          <p:nvPr/>
        </p:nvPicPr>
        <p:blipFill>
          <a:blip r:embed="rId4"/>
          <a:srcRect/>
          <a:stretch>
            <a:fillRect/>
          </a:stretch>
        </p:blipFill>
        <p:spPr bwMode="auto">
          <a:xfrm>
            <a:off x="2327898" y="5386344"/>
            <a:ext cx="767706" cy="1000132"/>
          </a:xfrm>
          <a:prstGeom prst="rect">
            <a:avLst/>
          </a:prstGeom>
          <a:noFill/>
        </p:spPr>
      </p:pic>
      <p:sp>
        <p:nvSpPr>
          <p:cNvPr id="19" name="文字方塊 18"/>
          <p:cNvSpPr txBox="1"/>
          <p:nvPr/>
        </p:nvSpPr>
        <p:spPr>
          <a:xfrm>
            <a:off x="2095472" y="6243600"/>
            <a:ext cx="157163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進修學生</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22" name="直線單箭頭接點 21"/>
          <p:cNvCxnSpPr/>
          <p:nvPr/>
        </p:nvCxnSpPr>
        <p:spPr>
          <a:xfrm>
            <a:off x="3524232" y="2528824"/>
            <a:ext cx="1714512"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3676632" y="3743270"/>
            <a:ext cx="1562112" cy="714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667108" y="4100460"/>
            <a:ext cx="1571636" cy="7858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rot="5400000" flipH="1" flipV="1">
            <a:off x="3738546" y="4386212"/>
            <a:ext cx="1643074" cy="16430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24430" y="5986366"/>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教職員</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pic>
        <p:nvPicPr>
          <p:cNvPr id="36" name="Picture 2" descr="https://encrypted-tbn2.gstatic.com/images?q=tbn:ANd9GcTwfvDjmj1KJjoVCf-zYrbjsxv6FrIRcZcYE_jIutm-c4vs2Xj5Pg"/>
          <p:cNvPicPr>
            <a:picLocks noChangeAspect="1" noChangeArrowheads="1"/>
          </p:cNvPicPr>
          <p:nvPr/>
        </p:nvPicPr>
        <p:blipFill>
          <a:blip r:embed="rId3"/>
          <a:srcRect/>
          <a:stretch>
            <a:fillRect/>
          </a:stretch>
        </p:blipFill>
        <p:spPr bwMode="auto">
          <a:xfrm>
            <a:off x="6367478" y="5029155"/>
            <a:ext cx="942969" cy="942969"/>
          </a:xfrm>
          <a:prstGeom prst="rect">
            <a:avLst/>
          </a:prstGeom>
          <a:noFill/>
        </p:spPr>
      </p:pic>
      <p:sp>
        <p:nvSpPr>
          <p:cNvPr id="37" name="文字方塊 36"/>
          <p:cNvSpPr txBox="1"/>
          <p:nvPr/>
        </p:nvSpPr>
        <p:spPr>
          <a:xfrm>
            <a:off x="6096000" y="5986366"/>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專兼任教授</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38" name="直線單箭頭接點 37"/>
          <p:cNvCxnSpPr/>
          <p:nvPr/>
        </p:nvCxnSpPr>
        <p:spPr>
          <a:xfrm rot="16200000" flipV="1">
            <a:off x="6417471" y="4421931"/>
            <a:ext cx="500066" cy="28575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5400000" flipH="1" flipV="1">
            <a:off x="5417339" y="4493369"/>
            <a:ext cx="571504" cy="21431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3595670" y="2314510"/>
            <a:ext cx="3857652"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大考中心、綜合業務組、註冊組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5" name="文字方塊 44"/>
          <p:cNvSpPr txBox="1"/>
          <p:nvPr/>
        </p:nvSpPr>
        <p:spPr>
          <a:xfrm>
            <a:off x="3309918" y="3314642"/>
            <a:ext cx="185738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國際暨兩岸</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6" name="文字方塊 45"/>
          <p:cNvSpPr txBox="1"/>
          <p:nvPr/>
        </p:nvSpPr>
        <p:spPr>
          <a:xfrm>
            <a:off x="3381356" y="4314774"/>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綜合業務組</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7" name="文字方塊 46"/>
          <p:cNvSpPr txBox="1"/>
          <p:nvPr/>
        </p:nvSpPr>
        <p:spPr>
          <a:xfrm>
            <a:off x="3381356" y="5557738"/>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推廣部</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8" name="文字方塊 47"/>
          <p:cNvSpPr txBox="1"/>
          <p:nvPr/>
        </p:nvSpPr>
        <p:spPr>
          <a:xfrm>
            <a:off x="5238744" y="4700482"/>
            <a:ext cx="1214446"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人事室</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sp>
        <p:nvSpPr>
          <p:cNvPr id="49" name="文字方塊 48"/>
          <p:cNvSpPr txBox="1"/>
          <p:nvPr/>
        </p:nvSpPr>
        <p:spPr>
          <a:xfrm>
            <a:off x="6248400" y="4743402"/>
            <a:ext cx="1643074"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各教學單位</a:t>
            </a:r>
            <a:r>
              <a:rPr lang="en-US" altLang="zh-TW" sz="2000" dirty="0">
                <a:solidFill>
                  <a:prstClr val="black"/>
                </a:solidFill>
                <a:latin typeface="微軟正黑體" pitchFamily="34" charset="-120"/>
                <a:ea typeface="微軟正黑體" pitchFamily="34" charset="-120"/>
              </a:rPr>
              <a:t>)</a:t>
            </a:r>
            <a:endParaRPr lang="zh-TW" altLang="en-US" sz="2000" dirty="0">
              <a:solidFill>
                <a:prstClr val="black"/>
              </a:solidFill>
              <a:latin typeface="微軟正黑體" pitchFamily="34" charset="-120"/>
              <a:ea typeface="微軟正黑體" pitchFamily="34" charset="-120"/>
            </a:endParaRPr>
          </a:p>
        </p:txBody>
      </p:sp>
      <p:cxnSp>
        <p:nvCxnSpPr>
          <p:cNvPr id="61" name="直線單箭頭接點 60"/>
          <p:cNvCxnSpPr/>
          <p:nvPr/>
        </p:nvCxnSpPr>
        <p:spPr>
          <a:xfrm>
            <a:off x="7024694" y="3600394"/>
            <a:ext cx="857256"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024826" y="4714884"/>
            <a:ext cx="2643174" cy="928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4" name="文字方塊 63"/>
          <p:cNvSpPr txBox="1"/>
          <p:nvPr/>
        </p:nvSpPr>
        <p:spPr>
          <a:xfrm>
            <a:off x="8024858" y="224307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*悠遊卡公司</a:t>
            </a:r>
          </a:p>
        </p:txBody>
      </p:sp>
      <p:sp>
        <p:nvSpPr>
          <p:cNvPr id="65" name="文字方塊 64"/>
          <p:cNvSpPr txBox="1"/>
          <p:nvPr/>
        </p:nvSpPr>
        <p:spPr>
          <a:xfrm>
            <a:off x="8024826" y="478632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*成績單委外印寄</a:t>
            </a:r>
          </a:p>
        </p:txBody>
      </p:sp>
      <p:sp>
        <p:nvSpPr>
          <p:cNvPr id="66" name="文字方塊 65"/>
          <p:cNvSpPr txBox="1"/>
          <p:nvPr/>
        </p:nvSpPr>
        <p:spPr>
          <a:xfrm>
            <a:off x="8024858" y="2643182"/>
            <a:ext cx="235745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*缺曠課通知家長</a:t>
            </a:r>
          </a:p>
        </p:txBody>
      </p:sp>
      <p:sp>
        <p:nvSpPr>
          <p:cNvPr id="67" name="文字方塊 66"/>
          <p:cNvSpPr txBox="1"/>
          <p:nvPr/>
        </p:nvSpPr>
        <p:spPr>
          <a:xfrm>
            <a:off x="8024858" y="307181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*清寒獎學金名單公告</a:t>
            </a:r>
          </a:p>
        </p:txBody>
      </p:sp>
      <p:sp>
        <p:nvSpPr>
          <p:cNvPr id="68" name="文字方塊 67"/>
          <p:cNvSpPr txBox="1"/>
          <p:nvPr/>
        </p:nvSpPr>
        <p:spPr>
          <a:xfrm>
            <a:off x="8024826" y="3500438"/>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*畢業生流向追蹤</a:t>
            </a:r>
          </a:p>
        </p:txBody>
      </p:sp>
      <p:sp>
        <p:nvSpPr>
          <p:cNvPr id="69" name="文字方塊 68"/>
          <p:cNvSpPr txBox="1"/>
          <p:nvPr/>
        </p:nvSpPr>
        <p:spPr>
          <a:xfrm>
            <a:off x="8024826" y="3929066"/>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*推廣部寄發課程訊息</a:t>
            </a:r>
          </a:p>
        </p:txBody>
      </p:sp>
      <p:sp>
        <p:nvSpPr>
          <p:cNvPr id="70" name="文字方塊 69"/>
          <p:cNvSpPr txBox="1"/>
          <p:nvPr/>
        </p:nvSpPr>
        <p:spPr>
          <a:xfrm>
            <a:off x="8024826" y="4357694"/>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*教職員職缺通知</a:t>
            </a:r>
          </a:p>
        </p:txBody>
      </p:sp>
      <p:sp>
        <p:nvSpPr>
          <p:cNvPr id="71" name="文字方塊 70"/>
          <p:cNvSpPr txBox="1"/>
          <p:nvPr/>
        </p:nvSpPr>
        <p:spPr>
          <a:xfrm>
            <a:off x="8024826" y="5172030"/>
            <a:ext cx="2643174" cy="400110"/>
          </a:xfrm>
          <a:prstGeom prst="rect">
            <a:avLst/>
          </a:prstGeom>
          <a:noFill/>
        </p:spPr>
        <p:txBody>
          <a:bodyPr wrap="square" rtlCol="0">
            <a:spAutoFit/>
          </a:bodyPr>
          <a:lstStyle/>
          <a:p>
            <a:r>
              <a:rPr lang="zh-TW" altLang="en-US" sz="2000" dirty="0">
                <a:solidFill>
                  <a:prstClr val="black"/>
                </a:solidFill>
                <a:latin typeface="微軟正黑體" pitchFamily="34" charset="-120"/>
                <a:ea typeface="微軟正黑體" pitchFamily="34" charset="-120"/>
              </a:rPr>
              <a:t>*銀行、超商收學雜費</a:t>
            </a:r>
          </a:p>
        </p:txBody>
      </p:sp>
    </p:spTree>
    <p:extLst>
      <p:ext uri="{BB962C8B-B14F-4D97-AF65-F5344CB8AC3E}">
        <p14:creationId xmlns:p14="http://schemas.microsoft.com/office/powerpoint/2010/main" val="3272263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大學常見的個資違法問題</a:t>
            </a:r>
            <a:endParaRPr lang="zh-TW" altLang="en-US" dirty="0"/>
          </a:p>
        </p:txBody>
      </p:sp>
      <p:sp>
        <p:nvSpPr>
          <p:cNvPr id="3" name="內容版面配置區 2"/>
          <p:cNvSpPr>
            <a:spLocks noGrp="1"/>
          </p:cNvSpPr>
          <p:nvPr>
            <p:ph idx="1"/>
          </p:nvPr>
        </p:nvSpPr>
        <p:spPr>
          <a:xfrm>
            <a:off x="1981200" y="1357299"/>
            <a:ext cx="8472518" cy="4525963"/>
          </a:xfrm>
        </p:spPr>
        <p:txBody>
          <a:bodyPr/>
          <a:lstStyle/>
          <a:p>
            <a:r>
              <a:rPr lang="zh-TW" altLang="en-US" dirty="0" smtClean="0"/>
              <a:t>當事人權利行使管道未建置</a:t>
            </a:r>
            <a:endParaRPr lang="en-US" altLang="zh-TW" dirty="0" smtClean="0"/>
          </a:p>
          <a:p>
            <a:r>
              <a:rPr lang="zh-TW" altLang="en-US" dirty="0" smtClean="0"/>
              <a:t>個資保存期限不統一</a:t>
            </a:r>
            <a:endParaRPr lang="en-US" altLang="zh-TW" dirty="0" smtClean="0"/>
          </a:p>
          <a:p>
            <a:r>
              <a:rPr lang="zh-TW" altLang="en-US" dirty="0" smtClean="0"/>
              <a:t>院系研討會報名資料由老師負責，無法控管</a:t>
            </a:r>
            <a:endParaRPr lang="en-US" altLang="zh-TW" dirty="0" smtClean="0"/>
          </a:p>
          <a:p>
            <a:r>
              <a:rPr lang="zh-TW" altLang="en-US" dirty="0" smtClean="0"/>
              <a:t>學校與校友會非同一機關，但學校直接提供畢業學生個資給校友會</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21</a:t>
            </a:fld>
            <a:endParaRPr lang="zh-TW" altLang="en-US">
              <a:solidFill>
                <a:prstClr val="black">
                  <a:tint val="75000"/>
                </a:prstClr>
              </a:solidFill>
            </a:endParaRPr>
          </a:p>
        </p:txBody>
      </p:sp>
    </p:spTree>
    <p:extLst>
      <p:ext uri="{BB962C8B-B14F-4D97-AF65-F5344CB8AC3E}">
        <p14:creationId xmlns:p14="http://schemas.microsoft.com/office/powerpoint/2010/main" val="38412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適法性查檢以矯正違法</a:t>
            </a:r>
            <a:endParaRPr lang="zh-TW" altLang="en-US" dirty="0"/>
          </a:p>
        </p:txBody>
      </p:sp>
      <p:sp>
        <p:nvSpPr>
          <p:cNvPr id="3" name="內容版面配置區 2"/>
          <p:cNvSpPr>
            <a:spLocks noGrp="1"/>
          </p:cNvSpPr>
          <p:nvPr>
            <p:ph idx="1"/>
          </p:nvPr>
        </p:nvSpPr>
        <p:spPr>
          <a:xfrm>
            <a:off x="1981200" y="1428737"/>
            <a:ext cx="8229600" cy="4525963"/>
          </a:xfrm>
        </p:spPr>
        <p:txBody>
          <a:bodyPr/>
          <a:lstStyle/>
          <a:p>
            <a:r>
              <a:rPr lang="zh-TW" altLang="en-US" dirty="0" smtClean="0"/>
              <a:t>個資盤點清查</a:t>
            </a:r>
            <a:endParaRPr lang="en-US" altLang="zh-TW" dirty="0" smtClean="0"/>
          </a:p>
          <a:p>
            <a:r>
              <a:rPr lang="zh-TW" altLang="en-US" dirty="0" smtClean="0"/>
              <a:t>個資蒐集、處理、利用適法性查檢</a:t>
            </a:r>
            <a:endParaRPr lang="en-US" altLang="zh-TW" dirty="0" smtClean="0"/>
          </a:p>
          <a:p>
            <a:r>
              <a:rPr lang="zh-TW" altLang="en-US" dirty="0" smtClean="0"/>
              <a:t>個資查檢缺失項目矯正</a:t>
            </a:r>
            <a:endParaRPr lang="en-US" altLang="zh-TW" dirty="0" smtClean="0"/>
          </a:p>
          <a:p>
            <a:r>
              <a:rPr lang="zh-TW" altLang="en-US" dirty="0" smtClean="0"/>
              <a:t>適法性複檢</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22</a:t>
            </a:fld>
            <a:endParaRPr lang="zh-TW" altLang="en-US">
              <a:solidFill>
                <a:prstClr val="black">
                  <a:tint val="75000"/>
                </a:prstClr>
              </a:solidFill>
            </a:endParaRPr>
          </a:p>
        </p:txBody>
      </p:sp>
    </p:spTree>
    <p:extLst>
      <p:ext uri="{BB962C8B-B14F-4D97-AF65-F5344CB8AC3E}">
        <p14:creationId xmlns:p14="http://schemas.microsoft.com/office/powerpoint/2010/main" val="35282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3309918" y="1643050"/>
            <a:ext cx="2357454" cy="207170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4400" dirty="0">
                <a:solidFill>
                  <a:prstClr val="white"/>
                </a:solidFill>
                <a:latin typeface="微軟正黑體" pitchFamily="34" charset="-120"/>
                <a:ea typeface="微軟正黑體" pitchFamily="34" charset="-120"/>
              </a:rPr>
              <a:t>違法</a:t>
            </a:r>
          </a:p>
        </p:txBody>
      </p:sp>
      <p:sp>
        <p:nvSpPr>
          <p:cNvPr id="7" name="橢圓 6"/>
          <p:cNvSpPr/>
          <p:nvPr/>
        </p:nvSpPr>
        <p:spPr>
          <a:xfrm>
            <a:off x="6381752" y="1643050"/>
            <a:ext cx="2357454" cy="20717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4400" dirty="0">
                <a:solidFill>
                  <a:prstClr val="black"/>
                </a:solidFill>
                <a:latin typeface="微軟正黑體" pitchFamily="34" charset="-120"/>
                <a:ea typeface="微軟正黑體" pitchFamily="34" charset="-120"/>
              </a:rPr>
              <a:t>風險</a:t>
            </a:r>
          </a:p>
        </p:txBody>
      </p:sp>
      <p:sp>
        <p:nvSpPr>
          <p:cNvPr id="9" name="向右箭號 8"/>
          <p:cNvSpPr/>
          <p:nvPr/>
        </p:nvSpPr>
        <p:spPr>
          <a:xfrm>
            <a:off x="6024564" y="3571876"/>
            <a:ext cx="3714775" cy="8572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solidFill>
                  <a:prstClr val="white"/>
                </a:solidFill>
                <a:latin typeface="微軟正黑體" pitchFamily="34" charset="-120"/>
                <a:ea typeface="微軟正黑體" pitchFamily="34" charset="-120"/>
              </a:rPr>
              <a:t>知道違法 </a:t>
            </a:r>
            <a:r>
              <a:rPr lang="en-US" altLang="zh-TW" sz="2400" dirty="0">
                <a:solidFill>
                  <a:prstClr val="white"/>
                </a:solidFill>
                <a:latin typeface="微軟正黑體" pitchFamily="34" charset="-120"/>
                <a:ea typeface="微軟正黑體" pitchFamily="34" charset="-120"/>
              </a:rPr>
              <a:t>/</a:t>
            </a:r>
            <a:r>
              <a:rPr lang="zh-TW" altLang="en-US" sz="2400" dirty="0">
                <a:solidFill>
                  <a:prstClr val="white"/>
                </a:solidFill>
                <a:latin typeface="微軟正黑體" pitchFamily="34" charset="-120"/>
                <a:ea typeface="微軟正黑體" pitchFamily="34" charset="-120"/>
              </a:rPr>
              <a:t>確保不發生</a:t>
            </a:r>
          </a:p>
        </p:txBody>
      </p:sp>
      <p:sp>
        <p:nvSpPr>
          <p:cNvPr id="10" name="圓角矩形 9"/>
          <p:cNvSpPr/>
          <p:nvPr/>
        </p:nvSpPr>
        <p:spPr>
          <a:xfrm>
            <a:off x="3167042" y="4471994"/>
            <a:ext cx="2714644" cy="57150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dirty="0">
                <a:solidFill>
                  <a:prstClr val="black"/>
                </a:solidFill>
                <a:latin typeface="微軟正黑體" pitchFamily="34" charset="-120"/>
                <a:ea typeface="微軟正黑體" pitchFamily="34" charset="-120"/>
              </a:rPr>
              <a:t>不符蒐集要件</a:t>
            </a:r>
          </a:p>
        </p:txBody>
      </p:sp>
      <p:sp>
        <p:nvSpPr>
          <p:cNvPr id="11" name="圓角矩形 10"/>
          <p:cNvSpPr/>
          <p:nvPr/>
        </p:nvSpPr>
        <p:spPr>
          <a:xfrm>
            <a:off x="3167042" y="4986348"/>
            <a:ext cx="2714644" cy="57150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dirty="0">
                <a:solidFill>
                  <a:prstClr val="black"/>
                </a:solidFill>
                <a:latin typeface="微軟正黑體" pitchFamily="34" charset="-120"/>
                <a:ea typeface="微軟正黑體" pitchFamily="34" charset="-120"/>
              </a:rPr>
              <a:t>未告知法定事項</a:t>
            </a:r>
          </a:p>
        </p:txBody>
      </p:sp>
      <p:sp>
        <p:nvSpPr>
          <p:cNvPr id="12" name="圓角矩形 11"/>
          <p:cNvSpPr/>
          <p:nvPr/>
        </p:nvSpPr>
        <p:spPr>
          <a:xfrm>
            <a:off x="3167042" y="5500702"/>
            <a:ext cx="2714644" cy="57150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dirty="0">
                <a:solidFill>
                  <a:prstClr val="black"/>
                </a:solidFill>
                <a:latin typeface="微軟正黑體" pitchFamily="34" charset="-120"/>
                <a:ea typeface="微軟正黑體" pitchFamily="34" charset="-120"/>
              </a:rPr>
              <a:t>蒐集目的外利用</a:t>
            </a:r>
          </a:p>
        </p:txBody>
      </p:sp>
      <p:sp>
        <p:nvSpPr>
          <p:cNvPr id="13" name="圓角矩形 12"/>
          <p:cNvSpPr/>
          <p:nvPr/>
        </p:nvSpPr>
        <p:spPr>
          <a:xfrm>
            <a:off x="6167438" y="5500701"/>
            <a:ext cx="2714644" cy="5715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solidFill>
                  <a:prstClr val="white"/>
                </a:solidFill>
                <a:latin typeface="微軟正黑體" pitchFamily="34" charset="-120"/>
                <a:ea typeface="微軟正黑體" pitchFamily="34" charset="-120"/>
              </a:rPr>
              <a:t>資安漏洞修補</a:t>
            </a:r>
          </a:p>
        </p:txBody>
      </p:sp>
      <p:sp>
        <p:nvSpPr>
          <p:cNvPr id="14" name="圓角矩形 13"/>
          <p:cNvSpPr/>
          <p:nvPr/>
        </p:nvSpPr>
        <p:spPr>
          <a:xfrm>
            <a:off x="6167438" y="4986348"/>
            <a:ext cx="2714644" cy="5715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solidFill>
                  <a:prstClr val="white"/>
                </a:solidFill>
                <a:latin typeface="微軟正黑體" pitchFamily="34" charset="-120"/>
                <a:ea typeface="微軟正黑體" pitchFamily="34" charset="-120"/>
              </a:rPr>
              <a:t>管理程序建置</a:t>
            </a:r>
          </a:p>
        </p:txBody>
      </p:sp>
      <p:sp>
        <p:nvSpPr>
          <p:cNvPr id="15" name="圓角矩形 14"/>
          <p:cNvSpPr/>
          <p:nvPr/>
        </p:nvSpPr>
        <p:spPr>
          <a:xfrm>
            <a:off x="6167438" y="4471994"/>
            <a:ext cx="2714644" cy="5715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solidFill>
                  <a:prstClr val="white"/>
                </a:solidFill>
                <a:latin typeface="微軟正黑體" pitchFamily="34" charset="-120"/>
                <a:ea typeface="微軟正黑體" pitchFamily="34" charset="-120"/>
              </a:rPr>
              <a:t>組織架構再造</a:t>
            </a:r>
          </a:p>
        </p:txBody>
      </p:sp>
      <p:sp>
        <p:nvSpPr>
          <p:cNvPr id="18" name="標題 17"/>
          <p:cNvSpPr>
            <a:spLocks noGrp="1"/>
          </p:cNvSpPr>
          <p:nvPr>
            <p:ph type="title"/>
          </p:nvPr>
        </p:nvSpPr>
        <p:spPr/>
        <p:txBody>
          <a:bodyPr>
            <a:normAutofit/>
          </a:bodyPr>
          <a:lstStyle/>
          <a:p>
            <a:r>
              <a:rPr lang="zh-TW" altLang="en-US" dirty="0"/>
              <a:t>該怎麼做才不觸法？</a:t>
            </a:r>
          </a:p>
        </p:txBody>
      </p:sp>
      <p:sp>
        <p:nvSpPr>
          <p:cNvPr id="24" name="投影片編號版面配置區 2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23</a:t>
            </a:fld>
            <a:endParaRPr lang="zh-TW" altLang="en-US">
              <a:solidFill>
                <a:prstClr val="black">
                  <a:tint val="75000"/>
                </a:prstClr>
              </a:solidFill>
            </a:endParaRPr>
          </a:p>
        </p:txBody>
      </p:sp>
      <p:sp>
        <p:nvSpPr>
          <p:cNvPr id="20" name="向左箭號 19"/>
          <p:cNvSpPr/>
          <p:nvPr/>
        </p:nvSpPr>
        <p:spPr>
          <a:xfrm>
            <a:off x="2238349" y="3571876"/>
            <a:ext cx="3786214" cy="85725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dirty="0">
                <a:solidFill>
                  <a:prstClr val="black"/>
                </a:solidFill>
                <a:latin typeface="微軟正黑體" pitchFamily="34" charset="-120"/>
                <a:ea typeface="微軟正黑體" pitchFamily="34" charset="-120"/>
              </a:rPr>
              <a:t>不知道違法</a:t>
            </a:r>
            <a:r>
              <a:rPr lang="en-US" altLang="zh-TW" sz="2400" dirty="0">
                <a:solidFill>
                  <a:prstClr val="black"/>
                </a:solidFill>
                <a:latin typeface="微軟正黑體" pitchFamily="34" charset="-120"/>
                <a:ea typeface="微軟正黑體" pitchFamily="34" charset="-120"/>
              </a:rPr>
              <a:t>/</a:t>
            </a:r>
            <a:r>
              <a:rPr lang="zh-TW" altLang="en-US" sz="2400" dirty="0">
                <a:solidFill>
                  <a:prstClr val="black"/>
                </a:solidFill>
                <a:latin typeface="微軟正黑體" pitchFamily="34" charset="-120"/>
                <a:ea typeface="微軟正黑體" pitchFamily="34" charset="-120"/>
              </a:rPr>
              <a:t>一直在發生</a:t>
            </a:r>
          </a:p>
        </p:txBody>
      </p:sp>
    </p:spTree>
    <p:extLst>
      <p:ext uri="{BB962C8B-B14F-4D97-AF65-F5344CB8AC3E}">
        <p14:creationId xmlns:p14="http://schemas.microsoft.com/office/powerpoint/2010/main" val="3388061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1011222"/>
          </a:xfrm>
        </p:spPr>
        <p:txBody>
          <a:bodyPr/>
          <a:lstStyle/>
          <a:p>
            <a:r>
              <a:rPr lang="zh-TW" altLang="en-US" dirty="0" smtClean="0"/>
              <a:t>管理制度建置以降低風險</a:t>
            </a:r>
            <a:endParaRPr lang="zh-TW" altLang="en-US" dirty="0"/>
          </a:p>
        </p:txBody>
      </p:sp>
      <p:sp>
        <p:nvSpPr>
          <p:cNvPr id="3" name="內容版面配置區 2"/>
          <p:cNvSpPr>
            <a:spLocks noGrp="1"/>
          </p:cNvSpPr>
          <p:nvPr>
            <p:ph idx="1"/>
          </p:nvPr>
        </p:nvSpPr>
        <p:spPr>
          <a:xfrm>
            <a:off x="1981200" y="1285860"/>
            <a:ext cx="8472518" cy="5143536"/>
          </a:xfrm>
        </p:spPr>
        <p:txBody>
          <a:bodyPr/>
          <a:lstStyle/>
          <a:p>
            <a:r>
              <a:rPr lang="zh-TW" altLang="en-US" dirty="0" smtClean="0"/>
              <a:t>個人資料管理制度建置</a:t>
            </a:r>
            <a:endParaRPr lang="en-US" altLang="zh-TW" dirty="0" smtClean="0"/>
          </a:p>
          <a:p>
            <a:pPr lvl="1"/>
            <a:r>
              <a:rPr lang="zh-TW" altLang="en-US" dirty="0" smtClean="0"/>
              <a:t>依據個人資料保護法、個人資料保護法施行細則</a:t>
            </a:r>
            <a:endParaRPr lang="en-US" altLang="zh-TW" dirty="0" smtClean="0"/>
          </a:p>
          <a:p>
            <a:pPr lvl="1"/>
            <a:r>
              <a:rPr lang="zh-TW" altLang="en-US" dirty="0" smtClean="0"/>
              <a:t>依據教育體系個人資料安全保護基本措施及作法</a:t>
            </a:r>
            <a:endParaRPr lang="en-US" altLang="zh-TW" dirty="0" smtClean="0"/>
          </a:p>
          <a:p>
            <a:pPr lvl="1"/>
            <a:r>
              <a:rPr lang="zh-TW" altLang="en-US" dirty="0" smtClean="0"/>
              <a:t>依據私立專科以上學校及私立學術研究機構個人資料檔案安全維護實施辦法</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24</a:t>
            </a:fld>
            <a:endParaRPr lang="zh-TW" altLang="en-US">
              <a:solidFill>
                <a:prstClr val="black">
                  <a:tint val="75000"/>
                </a:prstClr>
              </a:solidFill>
            </a:endParaRPr>
          </a:p>
        </p:txBody>
      </p:sp>
    </p:spTree>
    <p:extLst>
      <p:ext uri="{BB962C8B-B14F-4D97-AF65-F5344CB8AC3E}">
        <p14:creationId xmlns:p14="http://schemas.microsoft.com/office/powerpoint/2010/main" val="14783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1011222"/>
          </a:xfrm>
        </p:spPr>
        <p:txBody>
          <a:bodyPr/>
          <a:lstStyle/>
          <a:p>
            <a:r>
              <a:rPr lang="zh-TW" altLang="en-US" dirty="0" smtClean="0"/>
              <a:t>管理制度建置以降低風險</a:t>
            </a:r>
            <a:endParaRPr lang="zh-TW" altLang="en-US" dirty="0"/>
          </a:p>
        </p:txBody>
      </p:sp>
      <p:sp>
        <p:nvSpPr>
          <p:cNvPr id="3" name="內容版面配置區 2"/>
          <p:cNvSpPr>
            <a:spLocks noGrp="1"/>
          </p:cNvSpPr>
          <p:nvPr>
            <p:ph idx="1"/>
          </p:nvPr>
        </p:nvSpPr>
        <p:spPr>
          <a:xfrm>
            <a:off x="1981200" y="1285860"/>
            <a:ext cx="8472518" cy="5572140"/>
          </a:xfrm>
        </p:spPr>
        <p:txBody>
          <a:bodyPr>
            <a:normAutofit/>
          </a:bodyPr>
          <a:lstStyle/>
          <a:p>
            <a:r>
              <a:rPr lang="zh-TW" altLang="en-US" dirty="0" smtClean="0"/>
              <a:t>個人資料管理制度建置</a:t>
            </a:r>
            <a:endParaRPr lang="en-US" altLang="zh-TW" dirty="0" smtClean="0"/>
          </a:p>
          <a:p>
            <a:pPr lvl="1"/>
            <a:r>
              <a:rPr lang="zh-TW" altLang="en-US" sz="2200" dirty="0"/>
              <a:t>各單位</a:t>
            </a:r>
            <a:r>
              <a:rPr lang="en-US" altLang="zh-TW" sz="2200" dirty="0"/>
              <a:t>(</a:t>
            </a:r>
            <a:r>
              <a:rPr lang="zh-TW" altLang="en-US" sz="2200" dirty="0"/>
              <a:t>行政單位、教學單位</a:t>
            </a:r>
            <a:r>
              <a:rPr lang="en-US" altLang="zh-TW" sz="2200" dirty="0"/>
              <a:t>)</a:t>
            </a:r>
            <a:r>
              <a:rPr lang="zh-TW" altLang="en-US" sz="2200" dirty="0"/>
              <a:t>個資盤點清查</a:t>
            </a:r>
            <a:r>
              <a:rPr lang="en-US" altLang="zh-TW" sz="2200" dirty="0"/>
              <a:t>(</a:t>
            </a:r>
            <a:r>
              <a:rPr lang="zh-TW" altLang="en-US" sz="2200" dirty="0"/>
              <a:t>配合盤點教育訓練</a:t>
            </a:r>
            <a:r>
              <a:rPr lang="en-US" altLang="zh-TW" sz="2200" dirty="0"/>
              <a:t>)</a:t>
            </a:r>
          </a:p>
          <a:p>
            <a:pPr lvl="1"/>
            <a:r>
              <a:rPr lang="zh-TW" altLang="en-US" sz="2200" dirty="0"/>
              <a:t>個資暨資安風險評鑑</a:t>
            </a:r>
            <a:r>
              <a:rPr lang="en-US" altLang="zh-TW" sz="2200" dirty="0"/>
              <a:t>(</a:t>
            </a:r>
            <a:r>
              <a:rPr lang="zh-TW" altLang="en-US" sz="2200" dirty="0"/>
              <a:t>配合風險評鑑教育訓練</a:t>
            </a:r>
            <a:r>
              <a:rPr lang="en-US" altLang="zh-TW" sz="2200" dirty="0"/>
              <a:t>)</a:t>
            </a:r>
          </a:p>
          <a:p>
            <a:pPr lvl="1"/>
            <a:r>
              <a:rPr lang="zh-TW" altLang="en-US" sz="2200" dirty="0"/>
              <a:t>個資保護組織架構建置及專責人員配置</a:t>
            </a:r>
            <a:endParaRPr lang="en-US" altLang="zh-TW" sz="2200" dirty="0"/>
          </a:p>
          <a:p>
            <a:pPr lvl="1"/>
            <a:r>
              <a:rPr lang="zh-TW" altLang="en-US" sz="2200" dirty="0"/>
              <a:t>個資事故通報、應變機制建置</a:t>
            </a:r>
            <a:endParaRPr lang="en-US" altLang="zh-TW" sz="2200" dirty="0"/>
          </a:p>
          <a:p>
            <a:pPr lvl="1"/>
            <a:r>
              <a:rPr lang="zh-TW" altLang="en-US" sz="2200" dirty="0"/>
              <a:t>當事人權利行使程序建置</a:t>
            </a:r>
            <a:endParaRPr lang="en-US" altLang="zh-TW" sz="2200" dirty="0"/>
          </a:p>
          <a:p>
            <a:pPr lvl="1"/>
            <a:r>
              <a:rPr lang="zh-TW" altLang="en-US" sz="2200" dirty="0"/>
              <a:t>個資委外監督程序建置</a:t>
            </a:r>
            <a:endParaRPr lang="en-US" altLang="zh-TW" sz="2200" dirty="0"/>
          </a:p>
          <a:p>
            <a:pPr lvl="1"/>
            <a:r>
              <a:rPr lang="zh-TW" altLang="en-US" sz="2200" dirty="0"/>
              <a:t>個資內部稽核程序建置</a:t>
            </a:r>
            <a:endParaRPr lang="en-US" altLang="zh-TW" sz="2200" dirty="0"/>
          </a:p>
          <a:p>
            <a:pPr lvl="1"/>
            <a:r>
              <a:rPr lang="zh-TW" altLang="en-US" sz="2200" dirty="0"/>
              <a:t>制訂人員管理措施規範</a:t>
            </a:r>
            <a:endParaRPr lang="en-US" altLang="zh-TW" sz="2200" dirty="0"/>
          </a:p>
          <a:p>
            <a:pPr lvl="1"/>
            <a:r>
              <a:rPr lang="zh-TW" altLang="en-US" sz="2200" dirty="0"/>
              <a:t>制訂作業管理措施規範</a:t>
            </a:r>
            <a:endParaRPr lang="en-US" altLang="zh-TW" sz="2200" dirty="0"/>
          </a:p>
          <a:p>
            <a:pPr lvl="1"/>
            <a:r>
              <a:rPr lang="zh-TW" altLang="en-US" sz="2200" dirty="0"/>
              <a:t>制訂物理環境管理措施規範</a:t>
            </a:r>
            <a:endParaRPr lang="en-US" altLang="zh-TW" sz="2200" dirty="0"/>
          </a:p>
          <a:p>
            <a:pPr lvl="1"/>
            <a:r>
              <a:rPr lang="zh-TW" altLang="en-US" sz="2200" dirty="0"/>
              <a:t>制訂技術管理措施規範</a:t>
            </a:r>
            <a:endParaRPr lang="en-US" altLang="zh-TW" sz="2200" dirty="0"/>
          </a:p>
          <a:p>
            <a:pPr lvl="1"/>
            <a:r>
              <a:rPr lang="zh-TW" altLang="en-US" sz="2200" dirty="0"/>
              <a:t>制訂使用紀錄保存機制規範</a:t>
            </a:r>
            <a:endParaRPr lang="en-US" altLang="zh-TW" sz="2200"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25</a:t>
            </a:fld>
            <a:endParaRPr lang="zh-TW" altLang="en-US">
              <a:solidFill>
                <a:prstClr val="black">
                  <a:tint val="75000"/>
                </a:prstClr>
              </a:solidFill>
            </a:endParaRPr>
          </a:p>
        </p:txBody>
      </p:sp>
    </p:spTree>
    <p:extLst>
      <p:ext uri="{BB962C8B-B14F-4D97-AF65-F5344CB8AC3E}">
        <p14:creationId xmlns:p14="http://schemas.microsoft.com/office/powerpoint/2010/main" val="469145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作業時程預估</a:t>
            </a: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26</a:t>
            </a:fld>
            <a:endParaRPr lang="zh-TW" altLang="en-US">
              <a:solidFill>
                <a:prstClr val="black">
                  <a:tint val="75000"/>
                </a:prstClr>
              </a:solidFill>
            </a:endParaRPr>
          </a:p>
        </p:txBody>
      </p:sp>
      <p:cxnSp>
        <p:nvCxnSpPr>
          <p:cNvPr id="6" name="直線單箭頭接點 5"/>
          <p:cNvCxnSpPr/>
          <p:nvPr/>
        </p:nvCxnSpPr>
        <p:spPr>
          <a:xfrm>
            <a:off x="2024034" y="1857364"/>
            <a:ext cx="8143932"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1595406" y="1428736"/>
            <a:ext cx="114300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103.12</a:t>
            </a:r>
            <a:endParaRPr lang="zh-TW" altLang="en-US" sz="2000" dirty="0">
              <a:solidFill>
                <a:prstClr val="black"/>
              </a:solidFill>
              <a:latin typeface="微軟正黑體" pitchFamily="34" charset="-120"/>
              <a:ea typeface="微軟正黑體" pitchFamily="34" charset="-120"/>
            </a:endParaRPr>
          </a:p>
        </p:txBody>
      </p:sp>
      <p:sp>
        <p:nvSpPr>
          <p:cNvPr id="8" name="圓角矩形 7"/>
          <p:cNvSpPr/>
          <p:nvPr/>
        </p:nvSpPr>
        <p:spPr>
          <a:xfrm>
            <a:off x="2024034" y="2285992"/>
            <a:ext cx="2000264"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個資盤點訓練</a:t>
            </a:r>
          </a:p>
        </p:txBody>
      </p:sp>
      <p:sp>
        <p:nvSpPr>
          <p:cNvPr id="9" name="圓角矩形 8"/>
          <p:cNvSpPr/>
          <p:nvPr/>
        </p:nvSpPr>
        <p:spPr>
          <a:xfrm>
            <a:off x="2381224" y="2928934"/>
            <a:ext cx="2000264" cy="4286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風險評鑑訓練</a:t>
            </a:r>
          </a:p>
        </p:txBody>
      </p:sp>
      <p:cxnSp>
        <p:nvCxnSpPr>
          <p:cNvPr id="11" name="直線接點 10"/>
          <p:cNvCxnSpPr/>
          <p:nvPr/>
        </p:nvCxnSpPr>
        <p:spPr>
          <a:xfrm rot="5400000">
            <a:off x="4273537" y="2035959"/>
            <a:ext cx="357984" cy="7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952860" y="1428736"/>
            <a:ext cx="114300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104.01</a:t>
            </a:r>
            <a:endParaRPr lang="zh-TW" altLang="en-US" sz="2000" dirty="0">
              <a:solidFill>
                <a:prstClr val="black"/>
              </a:solidFill>
              <a:latin typeface="微軟正黑體" pitchFamily="34" charset="-120"/>
              <a:ea typeface="微軟正黑體" pitchFamily="34" charset="-120"/>
            </a:endParaRPr>
          </a:p>
        </p:txBody>
      </p:sp>
      <p:sp>
        <p:nvSpPr>
          <p:cNvPr id="17" name="圓角矩形 16"/>
          <p:cNvSpPr/>
          <p:nvPr/>
        </p:nvSpPr>
        <p:spPr>
          <a:xfrm>
            <a:off x="4524364" y="2285992"/>
            <a:ext cx="1500198"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個資盤點</a:t>
            </a:r>
          </a:p>
        </p:txBody>
      </p:sp>
      <p:sp>
        <p:nvSpPr>
          <p:cNvPr id="18" name="圓角矩形 17"/>
          <p:cNvSpPr/>
          <p:nvPr/>
        </p:nvSpPr>
        <p:spPr>
          <a:xfrm>
            <a:off x="5167306" y="2928934"/>
            <a:ext cx="3000396"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適法性查檢</a:t>
            </a:r>
          </a:p>
        </p:txBody>
      </p:sp>
      <p:sp>
        <p:nvSpPr>
          <p:cNvPr id="19" name="圓角矩形 18"/>
          <p:cNvSpPr/>
          <p:nvPr/>
        </p:nvSpPr>
        <p:spPr>
          <a:xfrm>
            <a:off x="6024562" y="2285992"/>
            <a:ext cx="1500198" cy="4286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風險評鑑</a:t>
            </a:r>
          </a:p>
        </p:txBody>
      </p:sp>
      <p:cxnSp>
        <p:nvCxnSpPr>
          <p:cNvPr id="20" name="直線接點 19"/>
          <p:cNvCxnSpPr/>
          <p:nvPr/>
        </p:nvCxnSpPr>
        <p:spPr>
          <a:xfrm rot="5400000">
            <a:off x="7416809" y="2035959"/>
            <a:ext cx="357984" cy="7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7096132" y="1428736"/>
            <a:ext cx="114300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104.03</a:t>
            </a:r>
            <a:endParaRPr lang="zh-TW" altLang="en-US" sz="2000" dirty="0">
              <a:solidFill>
                <a:prstClr val="black"/>
              </a:solidFill>
              <a:latin typeface="微軟正黑體" pitchFamily="34" charset="-120"/>
              <a:ea typeface="微軟正黑體" pitchFamily="34" charset="-120"/>
            </a:endParaRPr>
          </a:p>
        </p:txBody>
      </p:sp>
      <p:sp>
        <p:nvSpPr>
          <p:cNvPr id="22" name="圓角矩形 21"/>
          <p:cNvSpPr/>
          <p:nvPr/>
        </p:nvSpPr>
        <p:spPr>
          <a:xfrm>
            <a:off x="7667636" y="2285992"/>
            <a:ext cx="2428892" cy="42862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管理程序制度建置</a:t>
            </a:r>
          </a:p>
        </p:txBody>
      </p:sp>
      <p:sp>
        <p:nvSpPr>
          <p:cNvPr id="23" name="圓角矩形 22"/>
          <p:cNvSpPr/>
          <p:nvPr/>
        </p:nvSpPr>
        <p:spPr>
          <a:xfrm>
            <a:off x="8167702" y="2928934"/>
            <a:ext cx="1928826" cy="42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違法缺失矯正</a:t>
            </a:r>
          </a:p>
        </p:txBody>
      </p:sp>
      <p:cxnSp>
        <p:nvCxnSpPr>
          <p:cNvPr id="24" name="直線單箭頭接點 23"/>
          <p:cNvCxnSpPr/>
          <p:nvPr/>
        </p:nvCxnSpPr>
        <p:spPr>
          <a:xfrm>
            <a:off x="2024034" y="4141792"/>
            <a:ext cx="8143932"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a:xfrm>
            <a:off x="2024034" y="4643446"/>
            <a:ext cx="2428892" cy="42862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管理程序制度建置</a:t>
            </a:r>
          </a:p>
        </p:txBody>
      </p:sp>
      <p:sp>
        <p:nvSpPr>
          <p:cNvPr id="26" name="圓角矩形 25"/>
          <p:cNvSpPr/>
          <p:nvPr/>
        </p:nvSpPr>
        <p:spPr>
          <a:xfrm>
            <a:off x="2024034" y="5286388"/>
            <a:ext cx="2428892" cy="42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違法缺失矯正</a:t>
            </a:r>
          </a:p>
        </p:txBody>
      </p:sp>
      <p:cxnSp>
        <p:nvCxnSpPr>
          <p:cNvPr id="27" name="直線接點 26"/>
          <p:cNvCxnSpPr/>
          <p:nvPr/>
        </p:nvCxnSpPr>
        <p:spPr>
          <a:xfrm rot="5400000">
            <a:off x="4344975" y="4321181"/>
            <a:ext cx="357984" cy="7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4024298" y="3743270"/>
            <a:ext cx="114300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104.05</a:t>
            </a:r>
            <a:endParaRPr lang="zh-TW" altLang="en-US" sz="2000" dirty="0">
              <a:solidFill>
                <a:prstClr val="black"/>
              </a:solidFill>
              <a:latin typeface="微軟正黑體" pitchFamily="34" charset="-120"/>
              <a:ea typeface="微軟正黑體" pitchFamily="34" charset="-120"/>
            </a:endParaRPr>
          </a:p>
        </p:txBody>
      </p:sp>
      <p:sp>
        <p:nvSpPr>
          <p:cNvPr id="29" name="圓角矩形 28"/>
          <p:cNvSpPr/>
          <p:nvPr/>
        </p:nvSpPr>
        <p:spPr>
          <a:xfrm>
            <a:off x="4667240" y="4643446"/>
            <a:ext cx="242889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視導項目自評完成</a:t>
            </a:r>
          </a:p>
        </p:txBody>
      </p:sp>
      <p:sp>
        <p:nvSpPr>
          <p:cNvPr id="30" name="圓角矩形 29"/>
          <p:cNvSpPr/>
          <p:nvPr/>
        </p:nvSpPr>
        <p:spPr>
          <a:xfrm>
            <a:off x="4667240" y="5286388"/>
            <a:ext cx="2428892" cy="4286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dirty="0">
                <a:solidFill>
                  <a:prstClr val="black"/>
                </a:solidFill>
                <a:latin typeface="微軟正黑體" pitchFamily="34" charset="-120"/>
                <a:ea typeface="微軟正黑體" pitchFamily="34" charset="-120"/>
              </a:rPr>
              <a:t>內部稽核選定單位</a:t>
            </a:r>
          </a:p>
        </p:txBody>
      </p:sp>
      <p:sp>
        <p:nvSpPr>
          <p:cNvPr id="32" name="圓角矩形 31"/>
          <p:cNvSpPr/>
          <p:nvPr/>
        </p:nvSpPr>
        <p:spPr>
          <a:xfrm>
            <a:off x="4667240" y="5857892"/>
            <a:ext cx="2428892"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適法性複檢</a:t>
            </a:r>
          </a:p>
        </p:txBody>
      </p:sp>
      <p:sp>
        <p:nvSpPr>
          <p:cNvPr id="33" name="文字方塊 32"/>
          <p:cNvSpPr txBox="1"/>
          <p:nvPr/>
        </p:nvSpPr>
        <p:spPr>
          <a:xfrm>
            <a:off x="6667504" y="3743270"/>
            <a:ext cx="1143008" cy="400110"/>
          </a:xfrm>
          <a:prstGeom prst="rect">
            <a:avLst/>
          </a:prstGeom>
          <a:noFill/>
        </p:spPr>
        <p:txBody>
          <a:bodyPr wrap="square" rtlCol="0">
            <a:spAutoFit/>
          </a:bodyPr>
          <a:lstStyle/>
          <a:p>
            <a:r>
              <a:rPr lang="en-US" altLang="zh-TW" sz="2000" dirty="0">
                <a:solidFill>
                  <a:prstClr val="black"/>
                </a:solidFill>
                <a:latin typeface="微軟正黑體" pitchFamily="34" charset="-120"/>
                <a:ea typeface="微軟正黑體" pitchFamily="34" charset="-120"/>
              </a:rPr>
              <a:t>104.07</a:t>
            </a:r>
          </a:p>
        </p:txBody>
      </p:sp>
      <p:cxnSp>
        <p:nvCxnSpPr>
          <p:cNvPr id="34" name="直線接點 33"/>
          <p:cNvCxnSpPr/>
          <p:nvPr/>
        </p:nvCxnSpPr>
        <p:spPr>
          <a:xfrm rot="5400000">
            <a:off x="7059619" y="4321975"/>
            <a:ext cx="357984" cy="7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圓角矩形 35"/>
          <p:cNvSpPr/>
          <p:nvPr/>
        </p:nvSpPr>
        <p:spPr>
          <a:xfrm>
            <a:off x="7310446" y="4643446"/>
            <a:ext cx="1000132" cy="42862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zh-TW" altLang="en-US" sz="2000" dirty="0">
                <a:solidFill>
                  <a:prstClr val="white"/>
                </a:solidFill>
                <a:latin typeface="微軟正黑體" pitchFamily="34" charset="-120"/>
                <a:ea typeface="微軟正黑體" pitchFamily="34" charset="-120"/>
              </a:rPr>
              <a:t>結案</a:t>
            </a:r>
          </a:p>
        </p:txBody>
      </p:sp>
    </p:spTree>
    <p:extLst>
      <p:ext uri="{BB962C8B-B14F-4D97-AF65-F5344CB8AC3E}">
        <p14:creationId xmlns:p14="http://schemas.microsoft.com/office/powerpoint/2010/main" val="16801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6" grpId="0"/>
      <p:bldP spid="17" grpId="0" animBg="1"/>
      <p:bldP spid="18" grpId="0" animBg="1"/>
      <p:bldP spid="19" grpId="0" animBg="1"/>
      <p:bldP spid="21" grpId="0"/>
      <p:bldP spid="22" grpId="0" animBg="1"/>
      <p:bldP spid="23" grpId="0" animBg="1"/>
      <p:bldP spid="25" grpId="0" animBg="1"/>
      <p:bldP spid="26" grpId="0" animBg="1"/>
      <p:bldP spid="28" grpId="0"/>
      <p:bldP spid="29" grpId="0" animBg="1"/>
      <p:bldP spid="30" grpId="0" animBg="1"/>
      <p:bldP spid="32" grpId="0" animBg="1"/>
      <p:bldP spid="33"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效益</a:t>
            </a:r>
            <a:r>
              <a:rPr lang="zh-TW" altLang="en-US" dirty="0"/>
              <a:t>評估</a:t>
            </a:r>
          </a:p>
        </p:txBody>
      </p:sp>
      <p:sp>
        <p:nvSpPr>
          <p:cNvPr id="3" name="內容版面配置區 2"/>
          <p:cNvSpPr>
            <a:spLocks noGrp="1"/>
          </p:cNvSpPr>
          <p:nvPr>
            <p:ph idx="1"/>
          </p:nvPr>
        </p:nvSpPr>
        <p:spPr>
          <a:xfrm>
            <a:off x="1981200" y="1331930"/>
            <a:ext cx="8472518" cy="4525963"/>
          </a:xfrm>
        </p:spPr>
        <p:txBody>
          <a:bodyPr/>
          <a:lstStyle/>
          <a:p>
            <a:r>
              <a:rPr lang="zh-TW" altLang="en-US" dirty="0" smtClean="0"/>
              <a:t>具體辨別違法，矯正缺失，避免行政處罰及民事賠償責任</a:t>
            </a:r>
            <a:endParaRPr lang="en-US" altLang="zh-TW" dirty="0" smtClean="0"/>
          </a:p>
          <a:p>
            <a:r>
              <a:rPr lang="zh-TW" altLang="en-US" dirty="0" smtClean="0"/>
              <a:t>符合教育部「私立專科以上學校及私立學術研究機構個人資料檔案安全維護實施辦法」規範</a:t>
            </a:r>
            <a:endParaRPr lang="en-US" altLang="zh-TW" dirty="0" smtClean="0"/>
          </a:p>
          <a:p>
            <a:r>
              <a:rPr lang="zh-TW" altLang="en-US" dirty="0" smtClean="0"/>
              <a:t>符合教育部</a:t>
            </a:r>
            <a:r>
              <a:rPr lang="en-US" altLang="zh-TW" dirty="0" smtClean="0"/>
              <a:t>104</a:t>
            </a:r>
            <a:r>
              <a:rPr lang="zh-TW" altLang="en-US" dirty="0" smtClean="0"/>
              <a:t>年下半年視導評核項目</a:t>
            </a:r>
            <a:endParaRPr lang="en-US" altLang="zh-TW" dirty="0" smtClean="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92B3680-A9CD-466B-8F54-27426EB58DA9}" type="slidenum">
              <a:rPr lang="zh-TW" altLang="en-US" smtClean="0">
                <a:solidFill>
                  <a:prstClr val="black">
                    <a:tint val="75000"/>
                  </a:prstClr>
                </a:solidFill>
              </a:rPr>
              <a:pPr/>
              <a:t>27</a:t>
            </a:fld>
            <a:endParaRPr lang="zh-TW" altLang="en-US">
              <a:solidFill>
                <a:prstClr val="black">
                  <a:tint val="75000"/>
                </a:prstClr>
              </a:solidFill>
            </a:endParaRPr>
          </a:p>
        </p:txBody>
      </p:sp>
    </p:spTree>
    <p:extLst>
      <p:ext uri="{BB962C8B-B14F-4D97-AF65-F5344CB8AC3E}">
        <p14:creationId xmlns:p14="http://schemas.microsoft.com/office/powerpoint/2010/main" val="37927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bwMode="auto">
          <a:xfrm>
            <a:off x="2208213" y="2601918"/>
            <a:ext cx="7772400" cy="2614026"/>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lgn="ctr" eaLnBrk="0" hangingPunct="0">
              <a:defRPr/>
            </a:pP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東吳大學個</a:t>
            </a:r>
            <a:r>
              <a:rPr lang="zh-TW" altLang="en-US" sz="4400" kern="0"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資教育訓練</a:t>
            </a:r>
            <a:endParaRPr lang="en-US" altLang="zh-TW" sz="4400" kern="0"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defRPr/>
            </a:pPr>
            <a:r>
              <a:rPr lang="zh-TW" altLang="en-US" sz="4400" kern="0"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實務</a:t>
            </a: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分享</a:t>
            </a:r>
            <a:endParaRPr lang="en-US" altLang="zh-TW"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defRPr/>
            </a:pPr>
            <a:r>
              <a:rPr lang="zh-TW" altLang="en-US"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─大專院校必知的個資法</a:t>
            </a:r>
            <a:r>
              <a:rPr lang="en-US" altLang="zh-TW" sz="4400" kern="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543</a:t>
            </a:r>
          </a:p>
        </p:txBody>
      </p:sp>
      <p:sp>
        <p:nvSpPr>
          <p:cNvPr id="5" name="Rectangle 6"/>
          <p:cNvSpPr txBox="1">
            <a:spLocks/>
          </p:cNvSpPr>
          <p:nvPr/>
        </p:nvSpPr>
        <p:spPr bwMode="auto">
          <a:xfrm>
            <a:off x="3078163" y="4816699"/>
            <a:ext cx="6303962" cy="1684136"/>
          </a:xfrm>
          <a:prstGeom prst="rect">
            <a:avLst/>
          </a:prstGeom>
          <a:noFill/>
          <a:ln w="9525">
            <a:noFill/>
            <a:miter lim="800000"/>
            <a:headEnd/>
            <a:tailEnd/>
          </a:ln>
        </p:spPr>
        <p:txBody>
          <a:bodyPr/>
          <a:lstStyle/>
          <a:p>
            <a:pPr>
              <a:spcBef>
                <a:spcPct val="50000"/>
              </a:spcBef>
              <a:defRPr/>
            </a:pPr>
            <a:r>
              <a:rPr lang="zh-TW" altLang="en-US" sz="2400" kern="0" dirty="0">
                <a:solidFill>
                  <a:prstClr val="black"/>
                </a:solidFill>
                <a:ea typeface="標楷體" pitchFamily="65" charset="-120"/>
              </a:rPr>
              <a:t>            </a:t>
            </a:r>
            <a:endParaRPr lang="en-US" altLang="zh-TW" sz="2400" kern="0" dirty="0">
              <a:solidFill>
                <a:prstClr val="black"/>
              </a:solidFill>
              <a:latin typeface="微軟正黑體" pitchFamily="34" charset="-120"/>
              <a:ea typeface="微軟正黑體" pitchFamily="34" charset="-120"/>
            </a:endParaRPr>
          </a:p>
          <a:p>
            <a:pPr>
              <a:spcBef>
                <a:spcPct val="50000"/>
              </a:spcBef>
              <a:defRPr/>
            </a:pPr>
            <a:endParaRPr lang="zh-TW" altLang="en-US" sz="2400" kern="0" dirty="0">
              <a:solidFill>
                <a:prstClr val="black"/>
              </a:solidFill>
              <a:latin typeface="微軟正黑體" pitchFamily="34" charset="-120"/>
              <a:ea typeface="微軟正黑體" pitchFamily="34" charset="-120"/>
            </a:endParaRPr>
          </a:p>
          <a:p>
            <a:pPr>
              <a:spcBef>
                <a:spcPct val="50000"/>
              </a:spcBef>
              <a:defRPr/>
            </a:pPr>
            <a:r>
              <a:rPr lang="zh-TW" altLang="en-US" sz="2400" kern="0" dirty="0">
                <a:solidFill>
                  <a:prstClr val="black"/>
                </a:solidFill>
                <a:latin typeface="微軟正黑體" pitchFamily="34" charset="-120"/>
                <a:ea typeface="微軟正黑體" pitchFamily="34" charset="-120"/>
              </a:rPr>
              <a:t>                  </a:t>
            </a:r>
            <a:endParaRPr lang="zh-TW" altLang="en-US" sz="3200" kern="0" dirty="0">
              <a:solidFill>
                <a:prstClr val="black"/>
              </a:solidFill>
              <a:ea typeface="標楷體" pitchFamily="65" charset="-120"/>
            </a:endParaRPr>
          </a:p>
        </p:txBody>
      </p:sp>
      <p:sp>
        <p:nvSpPr>
          <p:cNvPr id="19460" name="AutoShape 2" descr="data:image/jpeg;base64,/9j/4AAQSkZJRgABAQAAAQABAAD/2wCEAAkGBxQTEhQUEBQVFRUUGRUXFhcXFyIcFxQVFhYXHxYWGBwYHigkGhslGxwVIj0hJysrLi4wHCA4ODMsNyguLiwBCgoKDg0OGRAQGisjICQtLC0sNy03Ny8vLywuMC0rLzc3NzIsLzgsLCw3LCwtLTcsNDctNywrLTQsNywsKywuLP/AABEIAD8AlQMBIgACEQEDEQH/xAAcAAAABwEBAAAAAAAAAAAAAAAAAQIEBQYHAwj/xAA7EAABAwICBwYEBAUFAQAAAAABAgMRAAQSIQUGEzFBUWEHFCKR0fAyoaLSU3GB4SNCUmKxFiQzgpIV/8QAGAEBAQEBAQAAAAAAAAAAAAAAAAIBAwT/xAAqEQACAgAEBAQHAAAAAAAAAAAAAQIREzFBUgMSIWIEgaHRImGRscHw8f/aAAwDAQACEQMRAD8A2+aE0VCgDmhNUntb1hesrBTltIcUpKQ5lDYkSc95O4CsZc1400krC7hQ2aEuOZI8KVRhByyJkZUB6cmhNYnZ61399eWVslZYAQHbkN7yhRGFslUnEQEics19KGuPaHeNXjzbFzatIbOEIWMSshmSY3k8KA2yaKa8z6J7RtIqUp1V60kkkBtwZDdmlIH6Vol5rTfWejVu3rzXe3lAMICcgmBuQnNSt88BI5UBqk0RVXmp/XXSDULVfJcKSHC2AqVSR4CIySn3NS+p2tOmbu6OydStteBTioxN2yFnNI3eOOGdAb2V0kuVh2vXaldtXb6LJbIZYwI8aQVOL/mUnnnPlUB/rDShc70bpiAMkFYDchGcI4qA+ZoD0eXfcUnbe4rM9Q9brldhcX+kVILaErLYSgJBCMp6kr8P6VQ7bXvSTqdoL60aCiohCykKSJMAjDQM9D7b3FDbe4rBtXNaNJ3F81bd7bcSfG4plKVBLY+ITh37h/2FbwlAgZDyrTKD23uKLb+4qL0hrFZsObN99lC8vCTmJiMUfDvG+N9SbZSoBScKkqAKVDMKBGRBG8EcaCg9t7ihQwjkPKjoKHdChUDrxp9VjZu3CGlOqQICU7gTkFK/tBiaw0xDtd09d3N66yEkMWmF0IVEDCI2ivzJ+E+VVixD63VC7MNOReP5DEttElI6YtwHUVZHdBOuO29k6Zu9IOJuL5XFlkGUNnlAxqI54RTe+QLy9etLJlYSt1KHrgrKhsGVQIASAgZcJmAKAtWor3dLJ/Sb+AXF6pZYQpQRiCckAFX8okn8gKzXS2JEpQpYXdK8ZNy2tK5OePAgRmeJjfWu9qegCi3Zd/26GLVsI/itlxfiUAEpTuEQN2Z/Ss01f1afu1reaFukDwMhxrCh9Q/oTw4eI86Ad6m6PbuL+1tF7QhlQXCn0LbhAxEJCGxMkDKeedWntT0kw++yGFuh2zK0Y9itTap+LCUb8/8AFPuzjV1vRrVzdXimw81jWvDuQ2kAhtJ5lXAf2iqivWs3a1vrSUFajkXIy4RDJy4b6NNZhNPIiFNqP/I+6rwpbUdg8CpoEktkjeFEyTvq+dn+jbawsn9JArXAXAUnBlEFLSVqkgEnxHMhNQGr16bm9atkIKgSFOKDkpShOawRskmdwjL4hU520KU861YMtPOOYQ8AiA34sQxryJOEJOWQFAZyzZvuKDimHDtkrDq8SVqWhapGDafAQkBM0rQGh3u9M2y7cKQ44FhDhAKkjgVpmBukDfTbRugUvJW4y0+43btYnyCnxO8kH+gZHicIJq6dkWgghtzSRacUu3Q6ppMjC7hScRQIkEZpmY30BO9s2kDs2NG2qZW4A86kGAlCBKQZIwiZOcbqz1Nq9kBYWpPRQJMDPIOcgTU1pDQWkLppd2WFOPXywVAEJ2bCSChvxEEFUJy5Ac6rluw6m7ftmbYNvugMYQoq7umAHc85JAMqJylVAah2G2m0DtyWWmwr+GjZpInCZUokkyJgR0Na7i9xUBqlobutq0ygCEJAmMzzUc95JJ/WpiFch5fvWoGYWuqNqQo3bTinyt3GQp04l7ZcTgBAlOAyd+IHcZq4agWBYtC3mUB58tE5ks7Q7M8oIGLLIzI31K3GjEOHE4y0sxEqbCjHKTwpxgXyHl+9RGDTbspyTSVHafcUK44F8h5fvQroQSdRenLxxsJDbJdxTigSBHPOpQmk4qxOnYkrVXRU+/OyFdyVI44eXPPOkovHQrELJQO/4cp5xMVbCuk7T3FXiLavX3OeG90vT2KTpnSrjxwLSUBIlaBvmfCkzMEn5TUVdqQ2sBTjmLKcCZCQCAE9IJ3VL6bGF9ZOLOCI5cSf0mq88glxam8Cgo4xiR8KjI8JjM7/ADrn4yUo8rXRVp5fJ1/UT4ZKXMn1d6+ZKtvyFK8S88IUBJUQckKHE9eFTBukhoFKUpVhEpOfiJIgAGABBUardpbhkJaQ4DgIdcTGEhU5yI45ZZVJ6MtrlTYU0sIQokgGd07/AIeNVG58Fc763nq8/poF8HGfKulfv5Hib3+KMIbBMHFHHdln4txPlThq82ricaUY1AAkp3iSCmJ8Qw4hHNVNe43n4o8z9tA2d5v2o8z9tQuF3HofEe31HJKWnFC3SgJGIZJkAhMqgAwJMJikW12UAhGzSkkiAkEZDIRPwlUpjqOdNjaXnB0eZ+2uZtbz8UfP7aYXd9zMR7SRb0mpAI8BAkgJR8ZznjkMU59Kb3DiQsrCWsznCOQzJg5ysK/OKZG2vPxB8/tou7Xn4g+f21uF3DEe0m16XcDYUrCFKUQkR/KknEd+eWVcP/tuYolGcCY3E5mM84H+ajNhefijzP20Xdrv8QfP7aYXcMR7SxaK0it1RmAkTPhM7zh45ZQakysexVX0Ul5CiXllQiABJH57hUgbjp9J9apRrWyXJvSiXxihUP3j3B9aOtozqWIqpClUaqQagsST7iuaj7ilGuajQDDSmjg7BGTiJwKg5Hr0qp3eiHgYLKjmDLasiee/Lyq8E0gmukOJKORznwozzKno/V9SwQ8jZpKgYBJUvmlZ5bvnVnSAkAAQBkBByFGSOnzrmoj2D61MpuT6lRgoqkLK+nyNIU50+R9aQojp5H1rmVDp5H1rLKoWpfT5H1rmpXT5H1pKlDp5H1rmVjp5H1pYoUT0+k+tJKun0n1pCljp5H1rmVDp5H1pYo6Y+n0n1oiv+0/+T61zkdPI+tFl08j60sUKLnT6T60kudPpPrSSgdPI+tFhHTyPrSxQvGeX0n1oUjCOnkfWhSxR/9k="/>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zh-TW" altLang="en-US">
              <a:solidFill>
                <a:prstClr val="black"/>
              </a:solidFill>
            </a:endParaRPr>
          </a:p>
        </p:txBody>
      </p:sp>
      <p:pic>
        <p:nvPicPr>
          <p:cNvPr id="32770" name="Picture 2" descr="http://upload.wikimedia.org/wikipedia/zh/2/2b/Soochow_University_Logo.png"/>
          <p:cNvPicPr>
            <a:picLocks noChangeAspect="1" noChangeArrowheads="1"/>
          </p:cNvPicPr>
          <p:nvPr/>
        </p:nvPicPr>
        <p:blipFill>
          <a:blip r:embed="rId2"/>
          <a:srcRect/>
          <a:stretch>
            <a:fillRect/>
          </a:stretch>
        </p:blipFill>
        <p:spPr bwMode="auto">
          <a:xfrm>
            <a:off x="5381660" y="642918"/>
            <a:ext cx="1785910" cy="1785910"/>
          </a:xfrm>
          <a:prstGeom prst="rect">
            <a:avLst/>
          </a:prstGeom>
          <a:noFill/>
        </p:spPr>
      </p:pic>
    </p:spTree>
    <p:extLst>
      <p:ext uri="{BB962C8B-B14F-4D97-AF65-F5344CB8AC3E}">
        <p14:creationId xmlns:p14="http://schemas.microsoft.com/office/powerpoint/2010/main" val="2895501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個資法</a:t>
            </a:r>
            <a:r>
              <a:rPr lang="en-US" altLang="zh-TW" dirty="0" smtClean="0"/>
              <a:t>543</a:t>
            </a:r>
            <a:endParaRPr lang="zh-TW" altLang="en-US" dirty="0"/>
          </a:p>
        </p:txBody>
      </p:sp>
      <p:sp>
        <p:nvSpPr>
          <p:cNvPr id="3" name="內容版面配置區 2"/>
          <p:cNvSpPr>
            <a:spLocks noGrp="1"/>
          </p:cNvSpPr>
          <p:nvPr>
            <p:ph idx="1"/>
          </p:nvPr>
        </p:nvSpPr>
        <p:spPr/>
        <p:txBody>
          <a:bodyPr/>
          <a:lstStyle/>
          <a:p>
            <a:r>
              <a:rPr lang="en-US" altLang="zh-TW" dirty="0" smtClean="0"/>
              <a:t>5</a:t>
            </a:r>
            <a:r>
              <a:rPr lang="zh-TW" altLang="en-US" dirty="0" smtClean="0"/>
              <a:t>個方向</a:t>
            </a:r>
            <a:endParaRPr lang="en-US" altLang="zh-TW" dirty="0" smtClean="0"/>
          </a:p>
          <a:p>
            <a:r>
              <a:rPr lang="en-US" altLang="zh-TW" dirty="0" smtClean="0"/>
              <a:t>4</a:t>
            </a:r>
            <a:r>
              <a:rPr lang="zh-TW" altLang="en-US" dirty="0" smtClean="0"/>
              <a:t>大原則</a:t>
            </a:r>
            <a:endParaRPr lang="en-US" altLang="zh-TW" dirty="0" smtClean="0"/>
          </a:p>
          <a:p>
            <a:r>
              <a:rPr lang="en-US" altLang="zh-TW" dirty="0" smtClean="0"/>
              <a:t>3</a:t>
            </a:r>
            <a:r>
              <a:rPr lang="zh-TW" altLang="en-US" dirty="0" smtClean="0"/>
              <a:t>不</a:t>
            </a:r>
            <a:r>
              <a:rPr lang="en-US" altLang="zh-TW" dirty="0" smtClean="0"/>
              <a:t>3</a:t>
            </a:r>
            <a:r>
              <a:rPr lang="zh-TW" altLang="en-US" dirty="0" smtClean="0"/>
              <a:t>要</a:t>
            </a:r>
            <a:endParaRPr lang="zh-TW" altLang="en-US" dirty="0"/>
          </a:p>
        </p:txBody>
      </p:sp>
      <p:sp>
        <p:nvSpPr>
          <p:cNvPr id="4" name="投影片編號版面配置區 3"/>
          <p:cNvSpPr>
            <a:spLocks noGrp="1"/>
          </p:cNvSpPr>
          <p:nvPr>
            <p:ph type="sldNum" sz="quarter" idx="11"/>
          </p:nvPr>
        </p:nvSpPr>
        <p:spPr/>
        <p:txBody>
          <a:bodyPr/>
          <a:lstStyle/>
          <a:p>
            <a:pPr>
              <a:defRPr/>
            </a:pPr>
            <a:fld id="{84E0C90B-DC46-4D36-9916-44CB6663524C}" type="slidenum">
              <a:rPr lang="zh-TW" altLang="en-US" smtClean="0">
                <a:solidFill>
                  <a:prstClr val="black">
                    <a:tint val="75000"/>
                  </a:prstClr>
                </a:solidFill>
              </a:rPr>
              <a:pPr>
                <a:defRPr/>
              </a:pPr>
              <a:t>29</a:t>
            </a:fld>
            <a:endParaRPr lang="zh-TW" altLang="en-US">
              <a:solidFill>
                <a:prstClr val="black">
                  <a:tint val="75000"/>
                </a:prstClr>
              </a:solidFill>
            </a:endParaRPr>
          </a:p>
        </p:txBody>
      </p:sp>
    </p:spTree>
    <p:extLst>
      <p:ext uri="{BB962C8B-B14F-4D97-AF65-F5344CB8AC3E}">
        <p14:creationId xmlns:p14="http://schemas.microsoft.com/office/powerpoint/2010/main" val="1368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教育部大專校院統合視導訪視表</a:t>
            </a:r>
          </a:p>
        </p:txBody>
      </p:sp>
      <p:sp>
        <p:nvSpPr>
          <p:cNvPr id="3" name="內容版面配置區 2"/>
          <p:cNvSpPr>
            <a:spLocks noGrp="1"/>
          </p:cNvSpPr>
          <p:nvPr>
            <p:ph idx="1"/>
          </p:nvPr>
        </p:nvSpPr>
        <p:spPr/>
        <p:txBody>
          <a:bodyPr>
            <a:normAutofit fontScale="92500"/>
          </a:bodyPr>
          <a:lstStyle/>
          <a:p>
            <a:r>
              <a:rPr lang="zh-TW" altLang="en-US" dirty="0">
                <a:latin typeface="Calibri" panose="020F0502020204030204" pitchFamily="34" charset="0"/>
                <a:ea typeface="標楷體" panose="03000509000000000000" pitchFamily="65" charset="-120"/>
              </a:rPr>
              <a:t>視導項目：校園保護智慧財產權與資訊安全（含個資保護）　　 </a:t>
            </a:r>
            <a:endParaRPr lang="en-US" altLang="zh-TW" dirty="0" smtClean="0">
              <a:latin typeface="Calibri" panose="020F0502020204030204" pitchFamily="34" charset="0"/>
              <a:ea typeface="標楷體" panose="03000509000000000000" pitchFamily="65" charset="-120"/>
            </a:endParaRPr>
          </a:p>
          <a:p>
            <a:r>
              <a:rPr lang="zh-TW" altLang="en-US" dirty="0" smtClean="0">
                <a:latin typeface="Calibri" panose="020F0502020204030204" pitchFamily="34" charset="0"/>
                <a:ea typeface="標楷體" panose="03000509000000000000" pitchFamily="65" charset="-120"/>
              </a:rPr>
              <a:t>視</a:t>
            </a:r>
            <a:r>
              <a:rPr lang="zh-TW" altLang="en-US" dirty="0">
                <a:latin typeface="Calibri" panose="020F0502020204030204" pitchFamily="34" charset="0"/>
                <a:ea typeface="標楷體" panose="03000509000000000000" pitchFamily="65" charset="-120"/>
              </a:rPr>
              <a:t>導對象：公私立大專校</a:t>
            </a:r>
            <a:r>
              <a:rPr lang="zh-TW" altLang="en-US" dirty="0" smtClean="0">
                <a:latin typeface="Calibri" panose="020F0502020204030204" pitchFamily="34" charset="0"/>
                <a:ea typeface="標楷體" panose="03000509000000000000" pitchFamily="65" charset="-120"/>
              </a:rPr>
              <a:t>院</a:t>
            </a:r>
            <a:endParaRPr lang="en-US" altLang="zh-TW" dirty="0" smtClean="0">
              <a:latin typeface="Calibri" panose="020F0502020204030204" pitchFamily="34" charset="0"/>
              <a:ea typeface="標楷體" panose="03000509000000000000" pitchFamily="65" charset="-120"/>
            </a:endParaRPr>
          </a:p>
          <a:p>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訪視內容說明</a:t>
            </a:r>
            <a:r>
              <a:rPr lang="en-US" altLang="zh-TW" dirty="0">
                <a:latin typeface="Calibri" panose="020F0502020204030204" pitchFamily="34" charset="0"/>
                <a:ea typeface="標楷體" panose="03000509000000000000" pitchFamily="65" charset="-120"/>
              </a:rPr>
              <a:t>】</a:t>
            </a:r>
          </a:p>
          <a:p>
            <a:r>
              <a:rPr lang="zh-TW" altLang="en-US" dirty="0">
                <a:latin typeface="Calibri" panose="020F0502020204030204" pitchFamily="34" charset="0"/>
                <a:ea typeface="標楷體" panose="03000509000000000000" pitchFamily="65" charset="-120"/>
              </a:rPr>
              <a:t>一、	訪視項目共分</a:t>
            </a:r>
            <a:r>
              <a:rPr lang="en-US" altLang="zh-TW" dirty="0">
                <a:latin typeface="Calibri" panose="020F0502020204030204" pitchFamily="34" charset="0"/>
                <a:ea typeface="標楷體" panose="03000509000000000000" pitchFamily="65" charset="-120"/>
              </a:rPr>
              <a:t>3</a:t>
            </a:r>
            <a:r>
              <a:rPr lang="zh-TW" altLang="en-US" dirty="0">
                <a:latin typeface="Calibri" panose="020F0502020204030204" pitchFamily="34" charset="0"/>
                <a:ea typeface="標楷體" panose="03000509000000000000" pitchFamily="65" charset="-120"/>
              </a:rPr>
              <a:t>大項，為校園保護智慧財產權（</a:t>
            </a:r>
            <a:r>
              <a:rPr lang="en-US" altLang="zh-TW" dirty="0">
                <a:latin typeface="Calibri" panose="020F0502020204030204" pitchFamily="34" charset="0"/>
                <a:ea typeface="標楷體" panose="03000509000000000000" pitchFamily="65" charset="-120"/>
              </a:rPr>
              <a:t>40%</a:t>
            </a:r>
            <a:r>
              <a:rPr lang="zh-TW" altLang="en-US" dirty="0">
                <a:latin typeface="Calibri" panose="020F0502020204030204" pitchFamily="34" charset="0"/>
                <a:ea typeface="標楷體" panose="03000509000000000000" pitchFamily="65" charset="-120"/>
              </a:rPr>
              <a:t>）、資訊安全（</a:t>
            </a:r>
            <a:r>
              <a:rPr lang="en-US" altLang="zh-TW" dirty="0">
                <a:latin typeface="Calibri" panose="020F0502020204030204" pitchFamily="34" charset="0"/>
                <a:ea typeface="標楷體" panose="03000509000000000000" pitchFamily="65" charset="-120"/>
              </a:rPr>
              <a:t>30%</a:t>
            </a:r>
            <a:r>
              <a:rPr lang="zh-TW" altLang="en-US" dirty="0">
                <a:latin typeface="Calibri" panose="020F0502020204030204" pitchFamily="34" charset="0"/>
                <a:ea typeface="標楷體" panose="03000509000000000000" pitchFamily="65" charset="-120"/>
              </a:rPr>
              <a:t>）、</a:t>
            </a:r>
            <a:r>
              <a:rPr lang="zh-TW" altLang="en-US" b="1" u="sng" dirty="0">
                <a:latin typeface="Calibri" panose="020F0502020204030204" pitchFamily="34" charset="0"/>
                <a:ea typeface="標楷體" panose="03000509000000000000" pitchFamily="65" charset="-120"/>
              </a:rPr>
              <a:t>個資保護（</a:t>
            </a:r>
            <a:r>
              <a:rPr lang="en-US" altLang="zh-TW" b="1" u="sng" dirty="0">
                <a:latin typeface="Calibri" panose="020F0502020204030204" pitchFamily="34" charset="0"/>
                <a:ea typeface="標楷體" panose="03000509000000000000" pitchFamily="65" charset="-120"/>
              </a:rPr>
              <a:t>30%</a:t>
            </a:r>
            <a:r>
              <a:rPr lang="zh-TW" altLang="en-US" b="1" u="sng"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，整體總分共</a:t>
            </a:r>
            <a:r>
              <a:rPr lang="en-US" altLang="zh-TW" dirty="0">
                <a:latin typeface="Calibri" panose="020F0502020204030204" pitchFamily="34" charset="0"/>
                <a:ea typeface="標楷體" panose="03000509000000000000" pitchFamily="65" charset="-120"/>
              </a:rPr>
              <a:t>100</a:t>
            </a:r>
            <a:r>
              <a:rPr lang="zh-TW" altLang="en-US" dirty="0">
                <a:latin typeface="Calibri" panose="020F0502020204030204" pitchFamily="34" charset="0"/>
                <a:ea typeface="標楷體" panose="03000509000000000000" pitchFamily="65" charset="-120"/>
              </a:rPr>
              <a:t>分。</a:t>
            </a:r>
          </a:p>
          <a:p>
            <a:r>
              <a:rPr lang="zh-TW" altLang="en-US" dirty="0">
                <a:latin typeface="Calibri" panose="020F0502020204030204" pitchFamily="34" charset="0"/>
                <a:ea typeface="標楷體" panose="03000509000000000000" pitchFamily="65" charset="-120"/>
              </a:rPr>
              <a:t>二、	依據校園保護智慧財產權行動方案、教育體系資通安全管理規範、教育部所屬機關及各級公私立學校資通安全工作事項、</a:t>
            </a:r>
            <a:r>
              <a:rPr lang="zh-TW" altLang="en-US" b="1" u="sng" dirty="0">
                <a:latin typeface="Calibri" panose="020F0502020204030204" pitchFamily="34" charset="0"/>
                <a:ea typeface="標楷體" panose="03000509000000000000" pitchFamily="65" charset="-120"/>
              </a:rPr>
              <a:t>個人資料保護法及其施行細則、教育體系個人資料安全保護基本措施及作法辦理</a:t>
            </a:r>
            <a:r>
              <a:rPr lang="zh-TW" altLang="en-US" dirty="0">
                <a:latin typeface="Calibri" panose="020F0502020204030204" pitchFamily="34" charset="0"/>
                <a:ea typeface="標楷體" panose="03000509000000000000" pitchFamily="65" charset="-120"/>
              </a:rPr>
              <a:t>。</a:t>
            </a:r>
          </a:p>
          <a:p>
            <a:r>
              <a:rPr lang="zh-TW" altLang="en-US" dirty="0">
                <a:latin typeface="Calibri" panose="020F0502020204030204" pitchFamily="34" charset="0"/>
                <a:ea typeface="標楷體" panose="03000509000000000000" pitchFamily="65" charset="-120"/>
              </a:rPr>
              <a:t>三、	本訪視項目內容及指標為教育部資訊及科技教育司、高等教育司與技術及職業教育司共同訂定。</a:t>
            </a:r>
          </a:p>
          <a:p>
            <a:endParaRPr lang="zh-TW" altLang="en-US" dirty="0"/>
          </a:p>
        </p:txBody>
      </p:sp>
    </p:spTree>
    <p:extLst>
      <p:ext uri="{BB962C8B-B14F-4D97-AF65-F5344CB8AC3E}">
        <p14:creationId xmlns:p14="http://schemas.microsoft.com/office/powerpoint/2010/main" val="4251687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a:t>
            </a:r>
            <a:r>
              <a:rPr lang="zh-TW" altLang="en-US" dirty="0" smtClean="0"/>
              <a:t>個方向</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arenR"/>
            </a:pPr>
            <a:r>
              <a:rPr lang="zh-TW" altLang="en-US" dirty="0" smtClean="0"/>
              <a:t>資訊自主</a:t>
            </a:r>
            <a:endParaRPr lang="en-US" altLang="zh-TW" dirty="0" smtClean="0"/>
          </a:p>
          <a:p>
            <a:pPr marL="514350" indent="-514350">
              <a:buFont typeface="+mj-lt"/>
              <a:buAutoNum type="arabicParenR"/>
            </a:pPr>
            <a:r>
              <a:rPr lang="zh-TW" altLang="en-US" dirty="0" smtClean="0"/>
              <a:t>違法蒐集</a:t>
            </a:r>
            <a:endParaRPr lang="en-US" altLang="zh-TW" dirty="0" smtClean="0"/>
          </a:p>
          <a:p>
            <a:pPr marL="514350" indent="-514350">
              <a:buFont typeface="+mj-lt"/>
              <a:buAutoNum type="arabicParenR"/>
            </a:pPr>
            <a:r>
              <a:rPr lang="zh-TW" altLang="en-US" dirty="0" smtClean="0"/>
              <a:t>違法利用</a:t>
            </a:r>
            <a:endParaRPr lang="en-US" altLang="zh-TW" dirty="0" smtClean="0"/>
          </a:p>
          <a:p>
            <a:pPr marL="514350" indent="-514350">
              <a:buFont typeface="+mj-lt"/>
              <a:buAutoNum type="arabicParenR"/>
            </a:pPr>
            <a:r>
              <a:rPr lang="zh-TW" altLang="en-US" dirty="0" smtClean="0"/>
              <a:t>黑箱作業</a:t>
            </a:r>
            <a:endParaRPr lang="en-US" altLang="zh-TW" dirty="0" smtClean="0"/>
          </a:p>
          <a:p>
            <a:pPr marL="514350" indent="-514350">
              <a:buFont typeface="+mj-lt"/>
              <a:buAutoNum type="arabicParenR"/>
            </a:pPr>
            <a:r>
              <a:rPr lang="zh-TW" altLang="en-US" dirty="0" smtClean="0"/>
              <a:t>個資意外</a:t>
            </a:r>
            <a:endParaRPr lang="en-US" altLang="zh-TW" dirty="0" smtClean="0"/>
          </a:p>
          <a:p>
            <a:pPr marL="514350" indent="-514350">
              <a:buFont typeface="+mj-lt"/>
              <a:buAutoNum type="arabicParenR"/>
            </a:pPr>
            <a:endParaRPr lang="zh-TW" altLang="en-US" dirty="0"/>
          </a:p>
        </p:txBody>
      </p:sp>
      <p:sp>
        <p:nvSpPr>
          <p:cNvPr id="4" name="投影片編號版面配置區 3"/>
          <p:cNvSpPr>
            <a:spLocks noGrp="1"/>
          </p:cNvSpPr>
          <p:nvPr>
            <p:ph type="sldNum" sz="quarter" idx="11"/>
          </p:nvPr>
        </p:nvSpPr>
        <p:spPr/>
        <p:txBody>
          <a:bodyPr/>
          <a:lstStyle/>
          <a:p>
            <a:pPr>
              <a:defRPr/>
            </a:pPr>
            <a:fld id="{84E0C90B-DC46-4D36-9916-44CB6663524C}" type="slidenum">
              <a:rPr lang="zh-TW" altLang="en-US" smtClean="0">
                <a:solidFill>
                  <a:prstClr val="black">
                    <a:tint val="75000"/>
                  </a:prstClr>
                </a:solidFill>
              </a:rPr>
              <a:pPr>
                <a:defRPr/>
              </a:pPr>
              <a:t>30</a:t>
            </a:fld>
            <a:endParaRPr lang="zh-TW" altLang="en-US">
              <a:solidFill>
                <a:prstClr val="black">
                  <a:tint val="75000"/>
                </a:prstClr>
              </a:solidFill>
            </a:endParaRPr>
          </a:p>
        </p:txBody>
      </p:sp>
    </p:spTree>
    <p:extLst>
      <p:ext uri="{BB962C8B-B14F-4D97-AF65-F5344CB8AC3E}">
        <p14:creationId xmlns:p14="http://schemas.microsoft.com/office/powerpoint/2010/main" val="39076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769537"/>
          </a:xfrm>
        </p:spPr>
        <p:txBody>
          <a:bodyPr/>
          <a:lstStyle/>
          <a:p>
            <a:r>
              <a:rPr lang="en-US" altLang="zh-TW" dirty="0" smtClean="0"/>
              <a:t>4</a:t>
            </a:r>
            <a:r>
              <a:rPr lang="zh-TW" altLang="en-US" dirty="0" smtClean="0"/>
              <a:t>大原則</a:t>
            </a:r>
            <a:endParaRPr lang="zh-TW" altLang="en-US" dirty="0"/>
          </a:p>
        </p:txBody>
      </p:sp>
      <p:sp>
        <p:nvSpPr>
          <p:cNvPr id="3" name="內容版面配置區 2"/>
          <p:cNvSpPr>
            <a:spLocks noGrp="1"/>
          </p:cNvSpPr>
          <p:nvPr>
            <p:ph idx="1"/>
          </p:nvPr>
        </p:nvSpPr>
        <p:spPr>
          <a:xfrm>
            <a:off x="609600" y="1406769"/>
            <a:ext cx="10972800" cy="4949582"/>
          </a:xfrm>
        </p:spPr>
        <p:txBody>
          <a:bodyPr/>
          <a:lstStyle/>
          <a:p>
            <a:pPr marL="514350" indent="-514350">
              <a:buFont typeface="+mj-lt"/>
              <a:buAutoNum type="arabicParenR"/>
            </a:pPr>
            <a:r>
              <a:rPr lang="zh-TW" altLang="en-US" sz="2000" dirty="0" smtClean="0"/>
              <a:t>資料減量</a:t>
            </a:r>
            <a:endParaRPr lang="en-US" altLang="zh-TW" sz="2000" dirty="0" smtClean="0"/>
          </a:p>
          <a:p>
            <a:pPr marL="914400" lvl="1" indent="-514350">
              <a:buFont typeface="+mj-lt"/>
              <a:buAutoNum type="arabicParenR"/>
            </a:pPr>
            <a:r>
              <a:rPr lang="zh-TW" altLang="en-US" sz="1600" dirty="0"/>
              <a:t>個資欄位減量</a:t>
            </a:r>
          </a:p>
          <a:p>
            <a:pPr marL="914400" lvl="1" indent="-514350">
              <a:buFont typeface="+mj-lt"/>
              <a:buAutoNum type="arabicParenR"/>
            </a:pPr>
            <a:r>
              <a:rPr lang="zh-TW" altLang="en-US" sz="1600" dirty="0"/>
              <a:t>個資數量減量</a:t>
            </a:r>
          </a:p>
          <a:p>
            <a:pPr marL="914400" lvl="1" indent="-514350">
              <a:buFont typeface="+mj-lt"/>
              <a:buAutoNum type="arabicParenR"/>
            </a:pPr>
            <a:r>
              <a:rPr lang="zh-TW" altLang="en-US" sz="1600" dirty="0"/>
              <a:t>到期個資</a:t>
            </a:r>
            <a:r>
              <a:rPr lang="zh-TW" altLang="en-US" sz="1600" dirty="0" smtClean="0"/>
              <a:t>銷毀</a:t>
            </a:r>
            <a:endParaRPr lang="en-US" altLang="zh-TW" sz="1600" dirty="0" smtClean="0"/>
          </a:p>
          <a:p>
            <a:pPr marL="514350" indent="-514350">
              <a:buFont typeface="+mj-lt"/>
              <a:buAutoNum type="arabicParenR"/>
            </a:pPr>
            <a:r>
              <a:rPr lang="zh-TW" altLang="en-US" sz="2000" dirty="0" smtClean="0"/>
              <a:t>從一而終</a:t>
            </a:r>
            <a:endParaRPr lang="en-US" altLang="zh-TW" sz="2000" dirty="0" smtClean="0"/>
          </a:p>
          <a:p>
            <a:pPr marL="914400" lvl="1" indent="-514350">
              <a:buFont typeface="+mj-lt"/>
              <a:buAutoNum type="arabicParenR"/>
            </a:pPr>
            <a:r>
              <a:rPr lang="zh-TW" altLang="en-US" sz="1600" dirty="0"/>
              <a:t>在蒐集目的內利用個資</a:t>
            </a:r>
          </a:p>
          <a:p>
            <a:pPr marL="914400" lvl="1" indent="-514350">
              <a:buFont typeface="+mj-lt"/>
              <a:buAutoNum type="arabicParenR"/>
            </a:pPr>
            <a:r>
              <a:rPr lang="zh-TW" altLang="en-US" sz="1600" dirty="0"/>
              <a:t>檢視有無符合例外</a:t>
            </a:r>
          </a:p>
          <a:p>
            <a:pPr marL="1314450" lvl="2" indent="-514350">
              <a:buFont typeface="+mj-lt"/>
              <a:buAutoNum type="arabicParenR"/>
            </a:pPr>
            <a:r>
              <a:rPr lang="zh-TW" altLang="en-US" sz="1200" dirty="0"/>
              <a:t>法律明文規定</a:t>
            </a:r>
          </a:p>
          <a:p>
            <a:pPr marL="1314450" lvl="2" indent="-514350">
              <a:buFont typeface="+mj-lt"/>
              <a:buAutoNum type="arabicParenR"/>
            </a:pPr>
            <a:r>
              <a:rPr lang="zh-TW" altLang="en-US" sz="1200" dirty="0"/>
              <a:t>增進公共利益</a:t>
            </a:r>
          </a:p>
          <a:p>
            <a:pPr marL="1314450" lvl="2" indent="-514350">
              <a:buFont typeface="+mj-lt"/>
              <a:buAutoNum type="arabicParenR"/>
            </a:pPr>
            <a:r>
              <a:rPr lang="zh-TW" altLang="en-US" sz="1200" dirty="0"/>
              <a:t>免除當事人危險</a:t>
            </a:r>
          </a:p>
          <a:p>
            <a:pPr marL="1314450" lvl="2" indent="-514350">
              <a:buFont typeface="+mj-lt"/>
              <a:buAutoNum type="arabicParenR"/>
            </a:pPr>
            <a:r>
              <a:rPr lang="zh-TW" altLang="en-US" sz="1200" dirty="0"/>
              <a:t>防止他人重大危害</a:t>
            </a:r>
          </a:p>
          <a:p>
            <a:pPr marL="1314450" lvl="2" indent="-514350">
              <a:buFont typeface="+mj-lt"/>
              <a:buAutoNum type="arabicParenR"/>
            </a:pPr>
            <a:r>
              <a:rPr lang="zh-TW" altLang="en-US" sz="1200" dirty="0"/>
              <a:t>為公共利益做統計</a:t>
            </a:r>
            <a:r>
              <a:rPr lang="en-US" altLang="zh-TW" sz="1200" dirty="0"/>
              <a:t>+</a:t>
            </a:r>
            <a:r>
              <a:rPr lang="zh-TW" altLang="en-US" sz="1200" dirty="0"/>
              <a:t>無從識別當事人</a:t>
            </a:r>
          </a:p>
          <a:p>
            <a:pPr marL="1314450" lvl="2" indent="-514350">
              <a:buFont typeface="+mj-lt"/>
              <a:buAutoNum type="arabicParenR"/>
            </a:pPr>
            <a:r>
              <a:rPr lang="zh-TW" altLang="en-US" sz="1200" dirty="0"/>
              <a:t>當事人書面同意</a:t>
            </a:r>
            <a:r>
              <a:rPr lang="en-US" altLang="zh-TW" sz="1200" dirty="0"/>
              <a:t>-</a:t>
            </a:r>
            <a:r>
              <a:rPr lang="zh-TW" altLang="en-US" sz="1200" dirty="0"/>
              <a:t>明確告知目的、範圍及同意與否的影響</a:t>
            </a:r>
          </a:p>
          <a:p>
            <a:pPr marL="514350" indent="-514350">
              <a:buFont typeface="+mj-lt"/>
              <a:buAutoNum type="arabicParenR"/>
            </a:pPr>
            <a:r>
              <a:rPr lang="zh-TW" altLang="en-US" sz="2000" dirty="0" smtClean="0"/>
              <a:t>公開透明</a:t>
            </a:r>
            <a:endParaRPr lang="en-US" altLang="zh-TW" sz="2000" dirty="0" smtClean="0"/>
          </a:p>
          <a:p>
            <a:pPr marL="914400" lvl="1" indent="-514350">
              <a:buFont typeface="+mj-lt"/>
              <a:buAutoNum type="arabicParenR"/>
            </a:pPr>
            <a:r>
              <a:rPr lang="zh-TW" altLang="en-US" sz="1600" dirty="0"/>
              <a:t>該告知的</a:t>
            </a:r>
            <a:r>
              <a:rPr lang="zh-TW" altLang="en-US" sz="1600" dirty="0" smtClean="0"/>
              <a:t>告知    </a:t>
            </a:r>
            <a:r>
              <a:rPr lang="zh-TW" altLang="en-US" sz="1200" dirty="0" smtClean="0"/>
              <a:t>隱私權</a:t>
            </a:r>
            <a:r>
              <a:rPr lang="zh-TW" altLang="en-US" sz="1200" dirty="0"/>
              <a:t>聲明、個資告知聲明</a:t>
            </a:r>
          </a:p>
          <a:p>
            <a:pPr marL="914400" lvl="1" indent="-514350">
              <a:buFont typeface="+mj-lt"/>
              <a:buAutoNum type="arabicParenR"/>
            </a:pPr>
            <a:r>
              <a:rPr lang="zh-TW" altLang="en-US" sz="1600" dirty="0"/>
              <a:t>該通知的</a:t>
            </a:r>
            <a:r>
              <a:rPr lang="zh-TW" altLang="en-US" sz="1600" dirty="0" smtClean="0"/>
              <a:t>通知    </a:t>
            </a:r>
            <a:r>
              <a:rPr lang="zh-TW" altLang="en-US" sz="1200" dirty="0" smtClean="0"/>
              <a:t>個</a:t>
            </a:r>
            <a:r>
              <a:rPr lang="zh-TW" altLang="en-US" sz="1200" dirty="0"/>
              <a:t>資侵害事故</a:t>
            </a:r>
          </a:p>
          <a:p>
            <a:pPr marL="514350" indent="-514350">
              <a:buFont typeface="+mj-lt"/>
              <a:buAutoNum type="arabicParenR"/>
            </a:pPr>
            <a:r>
              <a:rPr lang="zh-TW" altLang="en-US" sz="2000" dirty="0" smtClean="0"/>
              <a:t>妥善保管</a:t>
            </a:r>
            <a:endParaRPr lang="zh-TW" altLang="en-US" sz="2000" dirty="0"/>
          </a:p>
        </p:txBody>
      </p:sp>
      <p:sp>
        <p:nvSpPr>
          <p:cNvPr id="4" name="投影片編號版面配置區 3"/>
          <p:cNvSpPr>
            <a:spLocks noGrp="1"/>
          </p:cNvSpPr>
          <p:nvPr>
            <p:ph type="sldNum" sz="quarter" idx="11"/>
          </p:nvPr>
        </p:nvSpPr>
        <p:spPr/>
        <p:txBody>
          <a:bodyPr/>
          <a:lstStyle/>
          <a:p>
            <a:pPr>
              <a:defRPr/>
            </a:pPr>
            <a:fld id="{84E0C90B-DC46-4D36-9916-44CB6663524C}"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51261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a:t>
            </a:r>
            <a:r>
              <a:rPr lang="zh-TW" altLang="en-US" dirty="0" smtClean="0"/>
              <a:t>大原則：</a:t>
            </a:r>
            <a:r>
              <a:rPr lang="en-US" altLang="zh-TW" dirty="0" smtClean="0"/>
              <a:t>4)</a:t>
            </a:r>
            <a:r>
              <a:rPr lang="zh-TW" altLang="en-US" dirty="0" smtClean="0"/>
              <a:t>妥善保管</a:t>
            </a:r>
            <a:endParaRPr lang="zh-TW" altLang="en-US" dirty="0"/>
          </a:p>
        </p:txBody>
      </p:sp>
      <p:sp>
        <p:nvSpPr>
          <p:cNvPr id="4" name="投影片編號版面配置區 3"/>
          <p:cNvSpPr>
            <a:spLocks noGrp="1"/>
          </p:cNvSpPr>
          <p:nvPr>
            <p:ph type="sldNum" sz="quarter" idx="11"/>
          </p:nvPr>
        </p:nvSpPr>
        <p:spPr/>
        <p:txBody>
          <a:bodyPr/>
          <a:lstStyle/>
          <a:p>
            <a:pPr>
              <a:defRPr/>
            </a:pPr>
            <a:fld id="{84E0C90B-DC46-4D36-9916-44CB6663524C}" type="slidenum">
              <a:rPr lang="zh-TW" altLang="en-US" smtClean="0">
                <a:solidFill>
                  <a:prstClr val="black">
                    <a:tint val="75000"/>
                  </a:prstClr>
                </a:solidFill>
              </a:rPr>
              <a:pPr>
                <a:defRPr/>
              </a:pPr>
              <a:t>32</a:t>
            </a:fld>
            <a:endParaRPr lang="zh-TW" altLang="en-US">
              <a:solidFill>
                <a:prstClr val="black">
                  <a:tint val="75000"/>
                </a:prstClr>
              </a:solidFill>
            </a:endParaRPr>
          </a:p>
        </p:txBody>
      </p:sp>
      <p:sp>
        <p:nvSpPr>
          <p:cNvPr id="5" name="AutoShape 5"/>
          <p:cNvSpPr>
            <a:spLocks noChangeArrowheads="1"/>
          </p:cNvSpPr>
          <p:nvPr/>
        </p:nvSpPr>
        <p:spPr bwMode="auto">
          <a:xfrm>
            <a:off x="2197101" y="4572000"/>
            <a:ext cx="7929563" cy="2198688"/>
          </a:xfrm>
          <a:prstGeom prst="roundRect">
            <a:avLst>
              <a:gd name="adj" fmla="val 7542"/>
            </a:avLst>
          </a:prstGeom>
          <a:solidFill>
            <a:schemeClr val="tx2">
              <a:lumMod val="40000"/>
              <a:lumOff val="60000"/>
            </a:schemeClr>
          </a:solidFill>
          <a:ln w="9525" algn="ctr">
            <a:noFill/>
            <a:round/>
            <a:headEnd/>
            <a:tailEnd/>
          </a:ln>
          <a:effectLst>
            <a:outerShdw dist="35921" dir="2700000" algn="ctr" rotWithShape="0">
              <a:schemeClr val="bg2"/>
            </a:outerShdw>
          </a:effectLst>
        </p:spPr>
        <p:txBody>
          <a:bodyPr tIns="180000"/>
          <a:lstStyle/>
          <a:p>
            <a:pPr>
              <a:defRPr/>
            </a:pPr>
            <a:endParaRPr lang="ja-JP" altLang="en-US" sz="2800" dirty="0">
              <a:solidFill>
                <a:prstClr val="black"/>
              </a:solidFill>
              <a:ea typeface="標楷體" pitchFamily="65" charset="-120"/>
            </a:endParaRPr>
          </a:p>
        </p:txBody>
      </p:sp>
      <p:grpSp>
        <p:nvGrpSpPr>
          <p:cNvPr id="3" name="Group 4"/>
          <p:cNvGrpSpPr>
            <a:grpSpLocks/>
          </p:cNvGrpSpPr>
          <p:nvPr/>
        </p:nvGrpSpPr>
        <p:grpSpPr bwMode="auto">
          <a:xfrm>
            <a:off x="2166939" y="1536700"/>
            <a:ext cx="7959725" cy="2820988"/>
            <a:chOff x="521" y="825"/>
            <a:chExt cx="4718" cy="1584"/>
          </a:xfrm>
        </p:grpSpPr>
        <p:sp>
          <p:nvSpPr>
            <p:cNvPr id="7" name="AutoShape 5"/>
            <p:cNvSpPr>
              <a:spLocks noChangeArrowheads="1"/>
            </p:cNvSpPr>
            <p:nvPr/>
          </p:nvSpPr>
          <p:spPr bwMode="auto">
            <a:xfrm>
              <a:off x="521" y="1049"/>
              <a:ext cx="4718" cy="1360"/>
            </a:xfrm>
            <a:prstGeom prst="roundRect">
              <a:avLst>
                <a:gd name="adj" fmla="val 7542"/>
              </a:avLst>
            </a:prstGeom>
            <a:solidFill>
              <a:schemeClr val="tx2">
                <a:lumMod val="40000"/>
                <a:lumOff val="60000"/>
              </a:schemeClr>
            </a:solidFill>
            <a:ln w="9525" algn="ctr">
              <a:noFill/>
              <a:round/>
              <a:headEnd/>
              <a:tailEnd/>
            </a:ln>
            <a:effectLst>
              <a:outerShdw dist="35921" dir="2700000" algn="ctr" rotWithShape="0">
                <a:schemeClr val="bg2"/>
              </a:outerShdw>
            </a:effectLst>
          </p:spPr>
          <p:txBody>
            <a:bodyPr tIns="180000"/>
            <a:lstStyle/>
            <a:p>
              <a:pPr>
                <a:defRPr/>
              </a:pPr>
              <a:r>
                <a:rPr lang="zh-TW" altLang="en-US" sz="2800" dirty="0">
                  <a:solidFill>
                    <a:prstClr val="black"/>
                  </a:solidFill>
                  <a:latin typeface="微軟正黑體" pitchFamily="34" charset="-120"/>
                  <a:ea typeface="微軟正黑體" pitchFamily="34" charset="-120"/>
                </a:rPr>
                <a:t>公務機關保有個人資料檔案者，應指定專人辦理安全維護事項，防止個人資料被竊取、竄改、毀損、滅失或洩漏。</a:t>
              </a:r>
              <a:endParaRPr lang="en-US" altLang="zh-TW" sz="2800" dirty="0">
                <a:solidFill>
                  <a:prstClr val="black"/>
                </a:solidFill>
                <a:latin typeface="微軟正黑體" pitchFamily="34" charset="-120"/>
                <a:ea typeface="微軟正黑體" pitchFamily="34" charset="-120"/>
              </a:endParaRPr>
            </a:p>
            <a:p>
              <a:pPr>
                <a:defRPr/>
              </a:pPr>
              <a:r>
                <a:rPr lang="zh-TW" altLang="en-US" sz="2800" dirty="0">
                  <a:solidFill>
                    <a:prstClr val="black"/>
                  </a:solidFill>
                  <a:latin typeface="微軟正黑體" pitchFamily="34" charset="-120"/>
                  <a:ea typeface="微軟正黑體" pitchFamily="34" charset="-120"/>
                </a:rPr>
                <a:t>非公務機關保有個人資料檔案者，應採行適當之安全措施。</a:t>
              </a:r>
              <a:endParaRPr lang="ja-JP" altLang="en-US" sz="2800" dirty="0">
                <a:solidFill>
                  <a:prstClr val="black"/>
                </a:solidFill>
                <a:latin typeface="微軟正黑體" pitchFamily="34" charset="-120"/>
                <a:ea typeface="微軟正黑體" pitchFamily="34" charset="-120"/>
              </a:endParaRPr>
            </a:p>
          </p:txBody>
        </p:sp>
        <p:sp>
          <p:nvSpPr>
            <p:cNvPr id="8" name="AutoShape 6"/>
            <p:cNvSpPr>
              <a:spLocks noChangeArrowheads="1"/>
            </p:cNvSpPr>
            <p:nvPr/>
          </p:nvSpPr>
          <p:spPr bwMode="auto">
            <a:xfrm>
              <a:off x="703" y="825"/>
              <a:ext cx="2132" cy="301"/>
            </a:xfrm>
            <a:prstGeom prst="roundRect">
              <a:avLst>
                <a:gd name="adj" fmla="val 50000"/>
              </a:avLst>
            </a:prstGeom>
            <a:solidFill>
              <a:srgbClr val="0070C0"/>
            </a:solidFill>
            <a:ln w="9525" algn="ctr">
              <a:noFill/>
              <a:round/>
              <a:headEnd/>
              <a:tailEnd/>
            </a:ln>
            <a:effectLst>
              <a:outerShdw dist="35921" dir="2700000" algn="ctr" rotWithShape="0">
                <a:schemeClr val="bg2"/>
              </a:outerShdw>
            </a:effectLst>
          </p:spPr>
          <p:txBody>
            <a:bodyPr wrap="none" anchor="ctr"/>
            <a:lstStyle/>
            <a:p>
              <a:pPr algn="ctr">
                <a:defRPr/>
              </a:pPr>
              <a:r>
                <a:rPr lang="zh-TW" altLang="en-US" sz="2800" dirty="0">
                  <a:solidFill>
                    <a:prstClr val="white"/>
                  </a:solidFill>
                  <a:latin typeface="微軟正黑體" pitchFamily="34" charset="-120"/>
                  <a:ea typeface="微軟正黑體" pitchFamily="34" charset="-120"/>
                </a:rPr>
                <a:t>適當安全維護</a:t>
              </a:r>
              <a:endParaRPr lang="en-US" altLang="ja-JP" sz="2800" dirty="0">
                <a:solidFill>
                  <a:prstClr val="white"/>
                </a:solidFill>
                <a:latin typeface="微軟正黑體" pitchFamily="34" charset="-120"/>
                <a:ea typeface="微軟正黑體" pitchFamily="34" charset="-120"/>
              </a:endParaRPr>
            </a:p>
          </p:txBody>
        </p:sp>
      </p:grpSp>
      <p:sp>
        <p:nvSpPr>
          <p:cNvPr id="9" name="AutoShape 9"/>
          <p:cNvSpPr>
            <a:spLocks noChangeArrowheads="1"/>
          </p:cNvSpPr>
          <p:nvPr/>
        </p:nvSpPr>
        <p:spPr bwMode="auto">
          <a:xfrm>
            <a:off x="2473326" y="4300539"/>
            <a:ext cx="3597275" cy="447675"/>
          </a:xfrm>
          <a:prstGeom prst="roundRect">
            <a:avLst>
              <a:gd name="adj" fmla="val 50000"/>
            </a:avLst>
          </a:prstGeom>
          <a:solidFill>
            <a:srgbClr val="0070C0"/>
          </a:solidFill>
          <a:ln w="9525" algn="ctr">
            <a:noFill/>
            <a:round/>
            <a:headEnd/>
            <a:tailEnd/>
          </a:ln>
          <a:effectLst>
            <a:outerShdw dist="35921" dir="2700000" algn="ctr" rotWithShape="0">
              <a:schemeClr val="bg2"/>
            </a:outerShdw>
          </a:effectLst>
        </p:spPr>
        <p:txBody>
          <a:bodyPr wrap="none" anchor="ctr"/>
          <a:lstStyle/>
          <a:p>
            <a:pPr algn="ctr">
              <a:defRPr/>
            </a:pPr>
            <a:r>
              <a:rPr lang="zh-TW" altLang="en-US" sz="2800" dirty="0">
                <a:solidFill>
                  <a:srgbClr val="FF0000"/>
                </a:solidFill>
                <a:latin typeface="微軟正黑體" pitchFamily="34" charset="-120"/>
                <a:ea typeface="微軟正黑體" pitchFamily="34" charset="-120"/>
              </a:rPr>
              <a:t>得</a:t>
            </a:r>
            <a:r>
              <a:rPr lang="zh-TW" altLang="en-US" sz="2800" dirty="0">
                <a:solidFill>
                  <a:prstClr val="white"/>
                </a:solidFill>
                <a:latin typeface="微軟正黑體" pitchFamily="34" charset="-120"/>
                <a:ea typeface="微軟正黑體" pitchFamily="34" charset="-120"/>
              </a:rPr>
              <a:t>採取下列措施</a:t>
            </a:r>
            <a:endParaRPr lang="en-US" altLang="ja-JP" sz="2800" dirty="0">
              <a:solidFill>
                <a:prstClr val="white"/>
              </a:solidFill>
              <a:latin typeface="微軟正黑體" pitchFamily="34" charset="-120"/>
              <a:ea typeface="微軟正黑體" pitchFamily="34" charset="-120"/>
            </a:endParaRPr>
          </a:p>
        </p:txBody>
      </p:sp>
      <p:sp>
        <p:nvSpPr>
          <p:cNvPr id="10" name="AutoShape 2"/>
          <p:cNvSpPr>
            <a:spLocks noChangeArrowheads="1"/>
          </p:cNvSpPr>
          <p:nvPr/>
        </p:nvSpPr>
        <p:spPr bwMode="auto">
          <a:xfrm>
            <a:off x="2197100" y="4795838"/>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組織資源配置</a:t>
            </a:r>
          </a:p>
        </p:txBody>
      </p:sp>
      <p:sp>
        <p:nvSpPr>
          <p:cNvPr id="11" name="AutoShape 3"/>
          <p:cNvSpPr>
            <a:spLocks noChangeArrowheads="1"/>
          </p:cNvSpPr>
          <p:nvPr/>
        </p:nvSpPr>
        <p:spPr bwMode="auto">
          <a:xfrm>
            <a:off x="2197100" y="6081713"/>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風險評估機制</a:t>
            </a:r>
          </a:p>
        </p:txBody>
      </p:sp>
      <p:sp>
        <p:nvSpPr>
          <p:cNvPr id="12" name="AutoShape 4"/>
          <p:cNvSpPr>
            <a:spLocks noChangeArrowheads="1"/>
          </p:cNvSpPr>
          <p:nvPr/>
        </p:nvSpPr>
        <p:spPr bwMode="auto">
          <a:xfrm>
            <a:off x="2197100" y="5438775"/>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個人資料範圍</a:t>
            </a:r>
          </a:p>
        </p:txBody>
      </p:sp>
      <p:sp>
        <p:nvSpPr>
          <p:cNvPr id="13" name="AutoShape 5"/>
          <p:cNvSpPr>
            <a:spLocks noChangeArrowheads="1"/>
          </p:cNvSpPr>
          <p:nvPr/>
        </p:nvSpPr>
        <p:spPr bwMode="auto">
          <a:xfrm>
            <a:off x="4197350" y="4795838"/>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通報應變機制</a:t>
            </a:r>
          </a:p>
        </p:txBody>
      </p:sp>
      <p:sp>
        <p:nvSpPr>
          <p:cNvPr id="14" name="AutoShape 6"/>
          <p:cNvSpPr>
            <a:spLocks noChangeArrowheads="1"/>
          </p:cNvSpPr>
          <p:nvPr/>
        </p:nvSpPr>
        <p:spPr bwMode="auto">
          <a:xfrm>
            <a:off x="4197350" y="5438775"/>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內部管理程序</a:t>
            </a:r>
          </a:p>
        </p:txBody>
      </p:sp>
      <p:sp>
        <p:nvSpPr>
          <p:cNvPr id="15" name="AutoShape 7"/>
          <p:cNvSpPr>
            <a:spLocks noChangeArrowheads="1"/>
          </p:cNvSpPr>
          <p:nvPr/>
        </p:nvSpPr>
        <p:spPr bwMode="auto">
          <a:xfrm>
            <a:off x="4197350" y="6081713"/>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安全人員管理</a:t>
            </a:r>
          </a:p>
        </p:txBody>
      </p:sp>
      <p:sp>
        <p:nvSpPr>
          <p:cNvPr id="16" name="AutoShape 8"/>
          <p:cNvSpPr>
            <a:spLocks noChangeArrowheads="1"/>
          </p:cNvSpPr>
          <p:nvPr/>
        </p:nvSpPr>
        <p:spPr bwMode="auto">
          <a:xfrm>
            <a:off x="6197600" y="5438775"/>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設備安全管理</a:t>
            </a:r>
          </a:p>
        </p:txBody>
      </p:sp>
      <p:sp>
        <p:nvSpPr>
          <p:cNvPr id="17" name="AutoShape 9"/>
          <p:cNvSpPr>
            <a:spLocks noChangeArrowheads="1"/>
          </p:cNvSpPr>
          <p:nvPr/>
        </p:nvSpPr>
        <p:spPr bwMode="auto">
          <a:xfrm>
            <a:off x="6197600" y="6076950"/>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安全稽核機制</a:t>
            </a:r>
          </a:p>
        </p:txBody>
      </p:sp>
      <p:sp>
        <p:nvSpPr>
          <p:cNvPr id="18" name="AutoShape 10"/>
          <p:cNvSpPr>
            <a:spLocks noChangeArrowheads="1"/>
          </p:cNvSpPr>
          <p:nvPr/>
        </p:nvSpPr>
        <p:spPr bwMode="auto">
          <a:xfrm>
            <a:off x="8197850" y="5438775"/>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安全維護計畫</a:t>
            </a:r>
          </a:p>
        </p:txBody>
      </p:sp>
      <p:sp>
        <p:nvSpPr>
          <p:cNvPr id="19" name="AutoShape 11"/>
          <p:cNvSpPr>
            <a:spLocks noChangeArrowheads="1"/>
          </p:cNvSpPr>
          <p:nvPr/>
        </p:nvSpPr>
        <p:spPr bwMode="auto">
          <a:xfrm>
            <a:off x="8197850" y="4795838"/>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資料紀錄保存</a:t>
            </a:r>
          </a:p>
        </p:txBody>
      </p:sp>
      <p:sp>
        <p:nvSpPr>
          <p:cNvPr id="20" name="AutoShape 12"/>
          <p:cNvSpPr>
            <a:spLocks noChangeArrowheads="1"/>
          </p:cNvSpPr>
          <p:nvPr/>
        </p:nvSpPr>
        <p:spPr bwMode="auto">
          <a:xfrm>
            <a:off x="6197600" y="4795838"/>
            <a:ext cx="1873250" cy="6477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chemeClr val="tx1"/>
            </a:solidFill>
            <a:round/>
            <a:headEnd/>
            <a:tailEnd/>
          </a:ln>
          <a:effectLst/>
        </p:spPr>
        <p:txBody>
          <a:bodyPr wrap="none" anchor="ctr"/>
          <a:lstStyle/>
          <a:p>
            <a:pPr algn="ctr">
              <a:defRPr/>
            </a:pPr>
            <a:r>
              <a:rPr lang="zh-TW" altLang="en-US" sz="2400" dirty="0">
                <a:solidFill>
                  <a:prstClr val="black"/>
                </a:solidFill>
                <a:latin typeface="微軟正黑體" pitchFamily="34" charset="-120"/>
                <a:ea typeface="微軟正黑體" pitchFamily="34" charset="-120"/>
              </a:rPr>
              <a:t>認知教育訓練</a:t>
            </a:r>
          </a:p>
        </p:txBody>
      </p:sp>
    </p:spTree>
    <p:extLst>
      <p:ext uri="{BB962C8B-B14F-4D97-AF65-F5344CB8AC3E}">
        <p14:creationId xmlns:p14="http://schemas.microsoft.com/office/powerpoint/2010/main" val="7555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a:t>
            </a:r>
            <a:r>
              <a:rPr lang="zh-TW" altLang="en-US" dirty="0" smtClean="0"/>
              <a:t>不</a:t>
            </a:r>
            <a:r>
              <a:rPr lang="en-US" altLang="zh-TW" dirty="0" smtClean="0"/>
              <a:t>3</a:t>
            </a:r>
            <a:r>
              <a:rPr lang="zh-TW" altLang="en-US" dirty="0" smtClean="0"/>
              <a:t>要</a:t>
            </a:r>
            <a:endParaRPr lang="zh-TW" altLang="en-US" dirty="0"/>
          </a:p>
        </p:txBody>
      </p:sp>
      <p:sp>
        <p:nvSpPr>
          <p:cNvPr id="3" name="內容版面配置區 2"/>
          <p:cNvSpPr>
            <a:spLocks noGrp="1"/>
          </p:cNvSpPr>
          <p:nvPr>
            <p:ph idx="1"/>
          </p:nvPr>
        </p:nvSpPr>
        <p:spPr/>
        <p:txBody>
          <a:bodyPr/>
          <a:lstStyle/>
          <a:p>
            <a:r>
              <a:rPr lang="zh-TW" altLang="en-US" dirty="0" smtClean="0"/>
              <a:t>不蒐集、不保存用不到的個資</a:t>
            </a:r>
            <a:endParaRPr lang="en-US" altLang="zh-TW" dirty="0" smtClean="0"/>
          </a:p>
          <a:p>
            <a:r>
              <a:rPr lang="zh-TW" altLang="en-US" dirty="0" smtClean="0"/>
              <a:t>不在蒐集目的外利用個資</a:t>
            </a:r>
            <a:endParaRPr lang="en-US" altLang="zh-TW" dirty="0" smtClean="0"/>
          </a:p>
          <a:p>
            <a:r>
              <a:rPr lang="zh-TW" altLang="en-US" dirty="0" smtClean="0"/>
              <a:t>不掉以輕心</a:t>
            </a:r>
            <a:endParaRPr lang="en-US" altLang="zh-TW" dirty="0" smtClean="0"/>
          </a:p>
          <a:p>
            <a:r>
              <a:rPr lang="zh-TW" altLang="en-US" dirty="0" smtClean="0"/>
              <a:t>要攤在陽光下</a:t>
            </a:r>
            <a:endParaRPr lang="en-US" altLang="zh-TW" dirty="0" smtClean="0"/>
          </a:p>
          <a:p>
            <a:r>
              <a:rPr lang="zh-TW" altLang="en-US" dirty="0" smtClean="0"/>
              <a:t>要顧及當事人權利</a:t>
            </a:r>
            <a:endParaRPr lang="en-US" altLang="zh-TW" dirty="0" smtClean="0"/>
          </a:p>
          <a:p>
            <a:r>
              <a:rPr lang="zh-TW" altLang="en-US" dirty="0" smtClean="0"/>
              <a:t>要定期檢視個資法律遵循</a:t>
            </a:r>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pPr>
              <a:defRPr/>
            </a:pPr>
            <a:fld id="{84E0C90B-DC46-4D36-9916-44CB6663524C}" type="slidenum">
              <a:rPr lang="zh-TW" altLang="en-US" smtClean="0">
                <a:solidFill>
                  <a:prstClr val="black">
                    <a:tint val="75000"/>
                  </a:prstClr>
                </a:solidFill>
              </a:rPr>
              <a:pPr>
                <a:defRPr/>
              </a:pPr>
              <a:t>33</a:t>
            </a:fld>
            <a:endParaRPr lang="zh-TW" altLang="en-US">
              <a:solidFill>
                <a:prstClr val="black">
                  <a:tint val="75000"/>
                </a:prstClr>
              </a:solidFill>
            </a:endParaRPr>
          </a:p>
        </p:txBody>
      </p:sp>
    </p:spTree>
    <p:extLst>
      <p:ext uri="{BB962C8B-B14F-4D97-AF65-F5344CB8AC3E}">
        <p14:creationId xmlns:p14="http://schemas.microsoft.com/office/powerpoint/2010/main" val="40622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2268" y="168812"/>
            <a:ext cx="10515600" cy="776288"/>
          </a:xfrm>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25443314"/>
              </p:ext>
            </p:extLst>
          </p:nvPr>
        </p:nvGraphicFramePr>
        <p:xfrm>
          <a:off x="838200" y="323558"/>
          <a:ext cx="10515600" cy="7299492"/>
        </p:xfrm>
        <a:graphic>
          <a:graphicData uri="http://schemas.openxmlformats.org/drawingml/2006/table">
            <a:tbl>
              <a:tblPr firstRow="1" bandRow="1">
                <a:tableStyleId>{5C22544A-7EE6-4342-B048-85BDC9FD1C3A}</a:tableStyleId>
              </a:tblPr>
              <a:tblGrid>
                <a:gridCol w="1595511"/>
                <a:gridCol w="4093698"/>
                <a:gridCol w="4826391"/>
              </a:tblGrid>
              <a:tr h="393894">
                <a:tc>
                  <a:txBody>
                    <a:bodyPr/>
                    <a:lstStyle/>
                    <a:p>
                      <a:r>
                        <a:rPr lang="zh-TW" altLang="en-US" sz="1400" dirty="0" smtClean="0"/>
                        <a:t>訪視細項</a:t>
                      </a:r>
                      <a:endParaRPr lang="zh-TW" altLang="en-US" sz="1400" dirty="0"/>
                    </a:p>
                  </a:txBody>
                  <a:tcPr/>
                </a:tc>
                <a:tc>
                  <a:txBody>
                    <a:bodyPr/>
                    <a:lstStyle/>
                    <a:p>
                      <a:r>
                        <a:rPr lang="zh-TW" altLang="en-US" sz="1400" dirty="0" smtClean="0"/>
                        <a:t>訪視指標</a:t>
                      </a:r>
                      <a:endParaRPr lang="zh-TW" altLang="en-US" sz="1400" dirty="0"/>
                    </a:p>
                  </a:txBody>
                  <a:tcPr/>
                </a:tc>
                <a:tc>
                  <a:txBody>
                    <a:bodyPr/>
                    <a:lstStyle/>
                    <a:p>
                      <a:r>
                        <a:rPr lang="zh-TW" altLang="en-US" sz="1400" dirty="0" smtClean="0"/>
                        <a:t>評分標準</a:t>
                      </a:r>
                      <a:endParaRPr lang="zh-TW" altLang="en-US" sz="1400" dirty="0"/>
                    </a:p>
                  </a:txBody>
                  <a:tcPr/>
                </a:tc>
              </a:tr>
              <a:tr h="966356">
                <a:tc>
                  <a:txBody>
                    <a:bodyPr/>
                    <a:lstStyle/>
                    <a:p>
                      <a:r>
                        <a:rPr lang="en-US" altLang="zh-TW" sz="1800" b="1" dirty="0" smtClean="0"/>
                        <a:t>(</a:t>
                      </a:r>
                      <a:r>
                        <a:rPr lang="zh-TW" altLang="en-US" sz="1800" b="1" dirty="0" smtClean="0"/>
                        <a:t>一</a:t>
                      </a:r>
                      <a:r>
                        <a:rPr lang="en-US" altLang="zh-TW" sz="1800" b="1" dirty="0" smtClean="0"/>
                        <a:t>)</a:t>
                      </a:r>
                      <a:r>
                        <a:rPr lang="zh-TW" altLang="en-US" sz="1800" b="1" dirty="0" smtClean="0"/>
                        <a:t>個資法遵循性</a:t>
                      </a:r>
                      <a:r>
                        <a:rPr lang="en-US" altLang="zh-TW" sz="1800" b="1" dirty="0" smtClean="0"/>
                        <a:t>(10%)</a:t>
                      </a:r>
                      <a:endParaRPr lang="zh-TW" altLang="en-US" sz="1800" b="1" dirty="0"/>
                    </a:p>
                  </a:txBody>
                  <a:tcPr/>
                </a:tc>
                <a:tc>
                  <a:txBody>
                    <a:bodyPr/>
                    <a:lstStyle/>
                    <a:p>
                      <a:r>
                        <a:rPr lang="en-US" altLang="zh-TW" sz="1400" dirty="0" smtClean="0"/>
                        <a:t>1.</a:t>
                      </a:r>
                      <a:r>
                        <a:rPr lang="zh-TW" altLang="en-US" sz="1400" dirty="0" smtClean="0"/>
                        <a:t>已</a:t>
                      </a:r>
                      <a:r>
                        <a:rPr lang="zh-TW" altLang="en-US" sz="1400" b="1" dirty="0" smtClean="0">
                          <a:solidFill>
                            <a:srgbClr val="FF0000"/>
                          </a:solidFill>
                        </a:rPr>
                        <a:t>建立個人資料保護組織？並指定機關高層為個資業務之機關召集人</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已建立個人資料保護組織並指定機關高層為個資業務之機關召集人：</a:t>
                      </a:r>
                      <a:r>
                        <a:rPr lang="en-US" altLang="zh-TW" sz="1400" dirty="0" smtClean="0"/>
                        <a:t>2</a:t>
                      </a:r>
                      <a:r>
                        <a:rPr lang="zh-TW" altLang="en-US" sz="1400" dirty="0" smtClean="0"/>
                        <a:t>分。</a:t>
                      </a:r>
                    </a:p>
                    <a:p>
                      <a:r>
                        <a:rPr lang="en-US" altLang="zh-TW" sz="1400" dirty="0" smtClean="0"/>
                        <a:t>(</a:t>
                      </a:r>
                      <a:r>
                        <a:rPr lang="zh-TW" altLang="en-US" sz="1400" dirty="0" smtClean="0"/>
                        <a:t>檢附機關個人資料保護組織相關規範</a:t>
                      </a:r>
                      <a:r>
                        <a:rPr lang="en-US" altLang="zh-TW" sz="1400" dirty="0" smtClean="0"/>
                        <a:t>)</a:t>
                      </a:r>
                    </a:p>
                    <a:p>
                      <a:endParaRPr lang="zh-TW" altLang="en-US" sz="1400" dirty="0"/>
                    </a:p>
                  </a:txBody>
                  <a:tcPr/>
                </a:tc>
              </a:tr>
              <a:tr h="748146">
                <a:tc>
                  <a:txBody>
                    <a:bodyPr/>
                    <a:lstStyle/>
                    <a:p>
                      <a:endParaRPr lang="zh-TW" altLang="en-US" sz="1400" dirty="0"/>
                    </a:p>
                  </a:txBody>
                  <a:tcPr/>
                </a:tc>
                <a:tc>
                  <a:txBody>
                    <a:bodyPr/>
                    <a:lstStyle/>
                    <a:p>
                      <a:r>
                        <a:rPr lang="en-US" altLang="zh-TW" sz="1400" dirty="0" smtClean="0"/>
                        <a:t>2.</a:t>
                      </a:r>
                      <a:r>
                        <a:rPr lang="zh-TW" altLang="en-US" sz="1400" dirty="0" smtClean="0"/>
                        <a:t>已</a:t>
                      </a:r>
                      <a:r>
                        <a:rPr lang="zh-TW" altLang="en-US" sz="1400" b="1" dirty="0" smtClean="0">
                          <a:solidFill>
                            <a:srgbClr val="FF0000"/>
                          </a:solidFill>
                        </a:rPr>
                        <a:t>定期界定並清查機關內「個人資料檔案」</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已定期界定並清查機關內「個人資料檔案」：</a:t>
                      </a:r>
                      <a:r>
                        <a:rPr lang="en-US" altLang="zh-TW" sz="1400" dirty="0" smtClean="0"/>
                        <a:t>2</a:t>
                      </a:r>
                      <a:r>
                        <a:rPr lang="zh-TW" altLang="en-US" sz="1400" dirty="0" smtClean="0"/>
                        <a:t>分。</a:t>
                      </a:r>
                    </a:p>
                    <a:p>
                      <a:r>
                        <a:rPr lang="en-US" altLang="zh-TW" sz="1400" dirty="0" smtClean="0"/>
                        <a:t>(</a:t>
                      </a:r>
                      <a:r>
                        <a:rPr lang="zh-TW" altLang="en-US" sz="1400" dirty="0" smtClean="0"/>
                        <a:t>提供歷年及最新「個人資料檔案」清冊</a:t>
                      </a:r>
                      <a:r>
                        <a:rPr lang="en-US" altLang="zh-TW" sz="1400" dirty="0" smtClean="0"/>
                        <a:t>)</a:t>
                      </a:r>
                    </a:p>
                    <a:p>
                      <a:endParaRPr lang="zh-TW" altLang="en-US" sz="1400" dirty="0"/>
                    </a:p>
                  </a:txBody>
                  <a:tcPr/>
                </a:tc>
              </a:tr>
              <a:tr h="1184565">
                <a:tc>
                  <a:txBody>
                    <a:bodyPr/>
                    <a:lstStyle/>
                    <a:p>
                      <a:endParaRPr lang="zh-TW" altLang="en-US" sz="1400"/>
                    </a:p>
                  </a:txBody>
                  <a:tcPr/>
                </a:tc>
                <a:tc>
                  <a:txBody>
                    <a:bodyPr/>
                    <a:lstStyle/>
                    <a:p>
                      <a:r>
                        <a:rPr lang="en-US" altLang="zh-TW" sz="1400" dirty="0" smtClean="0"/>
                        <a:t>3.</a:t>
                      </a:r>
                      <a:r>
                        <a:rPr lang="zh-TW" altLang="en-US" sz="1400" dirty="0" smtClean="0"/>
                        <a:t>已</a:t>
                      </a:r>
                      <a:r>
                        <a:rPr lang="zh-TW" altLang="en-US" sz="1400" b="1" dirty="0" smtClean="0">
                          <a:solidFill>
                            <a:srgbClr val="FF0000"/>
                          </a:solidFill>
                        </a:rPr>
                        <a:t>指定具備適當資格或經驗之專人依法令規定辦理個資安全維護及保管事項</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已指定具備適當資格或經驗之專人依法令規定辦理個資安全維護及保管事項：</a:t>
                      </a:r>
                      <a:r>
                        <a:rPr lang="en-US" altLang="zh-TW" sz="1400" dirty="0" smtClean="0"/>
                        <a:t>2</a:t>
                      </a:r>
                      <a:r>
                        <a:rPr lang="zh-TW" altLang="en-US" sz="1400" dirty="0" smtClean="0"/>
                        <a:t>分。</a:t>
                      </a:r>
                    </a:p>
                    <a:p>
                      <a:r>
                        <a:rPr lang="en-US" altLang="zh-TW" sz="1400" b="1" dirty="0" smtClean="0">
                          <a:solidFill>
                            <a:srgbClr val="FF0000"/>
                          </a:solidFill>
                        </a:rPr>
                        <a:t>(</a:t>
                      </a:r>
                      <a:r>
                        <a:rPr lang="zh-TW" altLang="en-US" sz="1400" b="1" dirty="0" smtClean="0">
                          <a:solidFill>
                            <a:srgbClr val="FF0000"/>
                          </a:solidFill>
                        </a:rPr>
                        <a:t>檢附受指定專人相關經驗或資格文件</a:t>
                      </a:r>
                      <a:r>
                        <a:rPr lang="en-US" altLang="zh-TW" sz="1400" b="1" dirty="0" smtClean="0">
                          <a:solidFill>
                            <a:srgbClr val="FF0000"/>
                          </a:solidFill>
                        </a:rPr>
                        <a:t>(</a:t>
                      </a:r>
                      <a:r>
                        <a:rPr lang="zh-TW" altLang="en-US" sz="1400" b="1" dirty="0" smtClean="0">
                          <a:solidFill>
                            <a:srgbClr val="FF0000"/>
                          </a:solidFill>
                        </a:rPr>
                        <a:t>如具</a:t>
                      </a:r>
                      <a:r>
                        <a:rPr lang="en-US" altLang="zh-TW" sz="1400" b="1" dirty="0" smtClean="0">
                          <a:solidFill>
                            <a:srgbClr val="FF0000"/>
                          </a:solidFill>
                        </a:rPr>
                        <a:t>BS 10012 LA</a:t>
                      </a:r>
                      <a:r>
                        <a:rPr lang="zh-TW" altLang="en-US" sz="1400" b="1" dirty="0" smtClean="0">
                          <a:solidFill>
                            <a:srgbClr val="FF0000"/>
                          </a:solidFill>
                        </a:rPr>
                        <a:t>或相關個資證照等</a:t>
                      </a:r>
                      <a:r>
                        <a:rPr lang="en-US" altLang="zh-TW" sz="1400" b="1" dirty="0" smtClean="0">
                          <a:solidFill>
                            <a:srgbClr val="FF0000"/>
                          </a:solidFill>
                        </a:rPr>
                        <a:t>))</a:t>
                      </a:r>
                    </a:p>
                    <a:p>
                      <a:endParaRPr lang="zh-TW" altLang="en-US" sz="1400" dirty="0"/>
                    </a:p>
                  </a:txBody>
                  <a:tcPr/>
                </a:tc>
              </a:tr>
              <a:tr h="966356">
                <a:tc>
                  <a:txBody>
                    <a:bodyPr/>
                    <a:lstStyle/>
                    <a:p>
                      <a:endParaRPr lang="zh-TW" altLang="en-US" sz="1400"/>
                    </a:p>
                  </a:txBody>
                  <a:tcPr/>
                </a:tc>
                <a:tc>
                  <a:txBody>
                    <a:bodyPr/>
                    <a:lstStyle/>
                    <a:p>
                      <a:r>
                        <a:rPr lang="en-US" altLang="zh-TW" sz="1400" dirty="0" smtClean="0"/>
                        <a:t>4.</a:t>
                      </a:r>
                      <a:r>
                        <a:rPr lang="zh-TW" altLang="en-US" sz="1400" dirty="0" smtClean="0"/>
                        <a:t>已</a:t>
                      </a:r>
                      <a:r>
                        <a:rPr lang="zh-TW" altLang="en-US" sz="1400" b="1" dirty="0" smtClean="0">
                          <a:solidFill>
                            <a:srgbClr val="FF0000"/>
                          </a:solidFill>
                        </a:rPr>
                        <a:t>設置「個資保護聯絡窗口」</a:t>
                      </a:r>
                      <a:r>
                        <a:rPr lang="zh-TW" altLang="en-US" sz="1400" dirty="0" smtClean="0"/>
                        <a:t>，協調聯繫個資事宜，並將聯繫方式（如：電話、</a:t>
                      </a:r>
                      <a:r>
                        <a:rPr lang="en-US" altLang="zh-TW" sz="1400" dirty="0" smtClean="0"/>
                        <a:t>email</a:t>
                      </a:r>
                      <a:r>
                        <a:rPr lang="zh-TW" altLang="en-US" sz="1400" dirty="0" smtClean="0"/>
                        <a:t>）</a:t>
                      </a:r>
                      <a:r>
                        <a:rPr lang="zh-TW" altLang="en-US" sz="1400" b="1" dirty="0" smtClean="0">
                          <a:solidFill>
                            <a:srgbClr val="FF0000"/>
                          </a:solidFill>
                        </a:rPr>
                        <a:t>置於單位網站，以便利民眾提出申訴與救濟</a:t>
                      </a:r>
                      <a:r>
                        <a:rPr lang="zh-TW" altLang="en-US" sz="1400" dirty="0" smtClean="0"/>
                        <a:t>？</a:t>
                      </a:r>
                      <a:r>
                        <a:rPr lang="en-US" altLang="zh-TW" sz="1400" dirty="0" smtClean="0"/>
                        <a:t>(2</a:t>
                      </a:r>
                      <a:r>
                        <a:rPr lang="zh-TW" altLang="en-US" sz="1400" dirty="0" smtClean="0"/>
                        <a:t>分</a:t>
                      </a:r>
                      <a:r>
                        <a:rPr lang="en-US" altLang="zh-TW" sz="1400" dirty="0" smtClean="0"/>
                        <a:t>) </a:t>
                      </a:r>
                      <a:endParaRPr lang="zh-TW" altLang="en-US" sz="1400" dirty="0"/>
                    </a:p>
                  </a:txBody>
                  <a:tcPr/>
                </a:tc>
                <a:tc>
                  <a:txBody>
                    <a:bodyPr/>
                    <a:lstStyle/>
                    <a:p>
                      <a:r>
                        <a:rPr lang="zh-TW" altLang="en-US" sz="1400" dirty="0" smtClean="0"/>
                        <a:t>已設置「個資保護聯絡窗口」並將聯繫方式置於單位網站：</a:t>
                      </a:r>
                      <a:r>
                        <a:rPr lang="en-US" altLang="zh-TW" sz="1400" dirty="0" smtClean="0"/>
                        <a:t>2</a:t>
                      </a:r>
                      <a:r>
                        <a:rPr lang="zh-TW" altLang="en-US" sz="1400" dirty="0" smtClean="0"/>
                        <a:t>分。</a:t>
                      </a:r>
                    </a:p>
                    <a:p>
                      <a:r>
                        <a:rPr lang="en-US" altLang="zh-TW" sz="1400" dirty="0" smtClean="0"/>
                        <a:t>(</a:t>
                      </a:r>
                      <a:r>
                        <a:rPr lang="zh-TW" altLang="en-US" sz="1400" dirty="0" smtClean="0"/>
                        <a:t>提供個資聯繫之網頁資料</a:t>
                      </a:r>
                      <a:r>
                        <a:rPr lang="en-US" altLang="zh-TW" sz="1400" dirty="0" smtClean="0"/>
                        <a:t>)</a:t>
                      </a:r>
                    </a:p>
                    <a:p>
                      <a:endParaRPr lang="zh-TW" altLang="en-US" sz="1400" dirty="0"/>
                    </a:p>
                  </a:txBody>
                  <a:tcPr/>
                </a:tc>
              </a:tr>
              <a:tr h="1839193">
                <a:tc>
                  <a:txBody>
                    <a:bodyPr/>
                    <a:lstStyle/>
                    <a:p>
                      <a:endParaRPr lang="zh-TW" altLang="en-US" sz="1400"/>
                    </a:p>
                  </a:txBody>
                  <a:tcPr/>
                </a:tc>
                <a:tc>
                  <a:txBody>
                    <a:bodyPr/>
                    <a:lstStyle/>
                    <a:p>
                      <a:r>
                        <a:rPr lang="en-US" altLang="zh-TW" sz="1400" dirty="0" smtClean="0"/>
                        <a:t>5.</a:t>
                      </a:r>
                      <a:r>
                        <a:rPr lang="zh-TW" altLang="en-US" sz="1400" dirty="0" smtClean="0"/>
                        <a:t>已</a:t>
                      </a:r>
                      <a:r>
                        <a:rPr lang="zh-TW" altLang="en-US" sz="1400" b="1" dirty="0" smtClean="0">
                          <a:solidFill>
                            <a:srgbClr val="FF0000"/>
                          </a:solidFill>
                        </a:rPr>
                        <a:t>訂定個人權力行使的流程，並於法律允許之範圍內提供資料當事人下列權益</a:t>
                      </a:r>
                      <a:r>
                        <a:rPr lang="zh-TW" altLang="en-US" sz="1400" dirty="0" smtClean="0"/>
                        <a:t>：</a:t>
                      </a:r>
                      <a:r>
                        <a:rPr lang="en-US" altLang="zh-TW" sz="1400" dirty="0" smtClean="0"/>
                        <a:t>(2</a:t>
                      </a:r>
                      <a:r>
                        <a:rPr lang="zh-TW" altLang="en-US" sz="1400" dirty="0" smtClean="0"/>
                        <a:t>分</a:t>
                      </a:r>
                      <a:r>
                        <a:rPr lang="en-US" altLang="zh-TW" sz="1400" dirty="0" smtClean="0"/>
                        <a:t>)</a:t>
                      </a:r>
                    </a:p>
                    <a:p>
                      <a:r>
                        <a:rPr lang="en-US" altLang="zh-TW" sz="1400" dirty="0" smtClean="0"/>
                        <a:t>(1)</a:t>
                      </a:r>
                      <a:r>
                        <a:rPr lang="zh-TW" altLang="en-US" sz="1400" dirty="0" smtClean="0"/>
                        <a:t>查詢或請求閱覽</a:t>
                      </a:r>
                    </a:p>
                    <a:p>
                      <a:r>
                        <a:rPr lang="en-US" altLang="zh-TW" sz="1400" dirty="0" smtClean="0"/>
                        <a:t>(2)</a:t>
                      </a:r>
                      <a:r>
                        <a:rPr lang="zh-TW" altLang="en-US" sz="1400" dirty="0" smtClean="0"/>
                        <a:t>請求製給複製本 </a:t>
                      </a:r>
                    </a:p>
                    <a:p>
                      <a:r>
                        <a:rPr lang="en-US" altLang="zh-TW" sz="1400" dirty="0" smtClean="0"/>
                        <a:t>(3)</a:t>
                      </a:r>
                      <a:r>
                        <a:rPr lang="zh-TW" altLang="en-US" sz="1400" dirty="0" smtClean="0"/>
                        <a:t>請求補充或更正  </a:t>
                      </a:r>
                    </a:p>
                    <a:p>
                      <a:r>
                        <a:rPr lang="en-US" altLang="zh-TW" sz="1400" dirty="0" smtClean="0"/>
                        <a:t>(4)</a:t>
                      </a:r>
                      <a:r>
                        <a:rPr lang="zh-TW" altLang="en-US" sz="1400" dirty="0" smtClean="0"/>
                        <a:t>請求停止蒐集、處理或利用 </a:t>
                      </a:r>
                    </a:p>
                    <a:p>
                      <a:r>
                        <a:rPr lang="en-US" altLang="zh-TW" sz="1400" dirty="0" smtClean="0"/>
                        <a:t>(5)</a:t>
                      </a:r>
                      <a:r>
                        <a:rPr lang="zh-TW" altLang="en-US" sz="1400" dirty="0" smtClean="0"/>
                        <a:t>請求刪除 </a:t>
                      </a:r>
                    </a:p>
                    <a:p>
                      <a:endParaRPr lang="zh-TW" altLang="en-US" sz="1400" dirty="0"/>
                    </a:p>
                  </a:txBody>
                  <a:tcPr/>
                </a:tc>
                <a:tc>
                  <a:txBody>
                    <a:bodyPr/>
                    <a:lstStyle/>
                    <a:p>
                      <a:r>
                        <a:rPr lang="zh-TW" altLang="en-US" sz="1400" dirty="0" smtClean="0"/>
                        <a:t>已訂定個人權力行使的流程且包含提供</a:t>
                      </a:r>
                      <a:r>
                        <a:rPr lang="en-US" altLang="zh-TW" sz="1400" dirty="0" smtClean="0"/>
                        <a:t>5</a:t>
                      </a:r>
                      <a:r>
                        <a:rPr lang="zh-TW" altLang="en-US" sz="1400" dirty="0" smtClean="0"/>
                        <a:t>種資料當事人權益：</a:t>
                      </a:r>
                      <a:r>
                        <a:rPr lang="en-US" altLang="zh-TW" sz="1400" dirty="0" smtClean="0"/>
                        <a:t>2</a:t>
                      </a:r>
                      <a:r>
                        <a:rPr lang="zh-TW" altLang="en-US" sz="1400" dirty="0" smtClean="0"/>
                        <a:t>分。</a:t>
                      </a:r>
                    </a:p>
                    <a:p>
                      <a:r>
                        <a:rPr lang="en-US" altLang="zh-TW" sz="1400" dirty="0" smtClean="0"/>
                        <a:t>(</a:t>
                      </a:r>
                      <a:r>
                        <a:rPr lang="zh-TW" altLang="en-US" sz="1400" dirty="0" smtClean="0"/>
                        <a:t>提供已訂定個人權力行使的流程規範</a:t>
                      </a:r>
                      <a:r>
                        <a:rPr lang="en-US" altLang="zh-TW" sz="1400" dirty="0" smtClean="0"/>
                        <a:t>)</a:t>
                      </a:r>
                    </a:p>
                    <a:p>
                      <a:endParaRPr lang="zh-TW" altLang="en-US" sz="1400" dirty="0"/>
                    </a:p>
                  </a:txBody>
                  <a:tcPr/>
                </a:tc>
              </a:tr>
              <a:tr h="374073">
                <a:tc>
                  <a:txBody>
                    <a:bodyPr/>
                    <a:lstStyle/>
                    <a:p>
                      <a:endParaRPr lang="zh-TW" altLang="en-US" dirty="0"/>
                    </a:p>
                  </a:txBody>
                  <a:tcPr/>
                </a:tc>
                <a:tc>
                  <a:txBody>
                    <a:bodyPr/>
                    <a:lstStyle/>
                    <a:p>
                      <a:endParaRPr lang="zh-TW" altLang="en-US"/>
                    </a:p>
                  </a:txBody>
                  <a:tcPr/>
                </a:tc>
                <a:tc>
                  <a:txBody>
                    <a:bodyPr/>
                    <a:lstStyle/>
                    <a:p>
                      <a:endParaRPr lang="zh-TW" altLang="en-US" dirty="0"/>
                    </a:p>
                  </a:txBody>
                  <a:tcPr/>
                </a:tc>
              </a:tr>
              <a:tr h="452836">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r h="374073">
                <a:tc>
                  <a:txBody>
                    <a:bodyPr/>
                    <a:lstStyle/>
                    <a:p>
                      <a:endParaRPr lang="zh-TW" altLang="en-US"/>
                    </a:p>
                  </a:txBody>
                  <a:tcPr/>
                </a:tc>
                <a:tc>
                  <a:txBody>
                    <a:bodyPr/>
                    <a:lstStyle/>
                    <a:p>
                      <a:endParaRPr lang="zh-TW" altLang="en-US" dirty="0"/>
                    </a:p>
                  </a:txBody>
                  <a:tcPr/>
                </a:tc>
                <a:tc>
                  <a:txBody>
                    <a:bodyPr/>
                    <a:lstStyle/>
                    <a:p>
                      <a:endParaRPr lang="zh-TW" altLang="en-US" dirty="0"/>
                    </a:p>
                  </a:txBody>
                  <a:tcPr/>
                </a:tc>
              </a:tr>
            </a:tbl>
          </a:graphicData>
        </a:graphic>
      </p:graphicFrame>
    </p:spTree>
    <p:extLst>
      <p:ext uri="{BB962C8B-B14F-4D97-AF65-F5344CB8AC3E}">
        <p14:creationId xmlns:p14="http://schemas.microsoft.com/office/powerpoint/2010/main" val="115311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774358"/>
          </a:xfrm>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7069509"/>
              </p:ext>
            </p:extLst>
          </p:nvPr>
        </p:nvGraphicFramePr>
        <p:xfrm>
          <a:off x="838200" y="576776"/>
          <a:ext cx="10515600" cy="5920153"/>
        </p:xfrm>
        <a:graphic>
          <a:graphicData uri="http://schemas.openxmlformats.org/drawingml/2006/table">
            <a:tbl>
              <a:tblPr firstRow="1" bandRow="1">
                <a:tableStyleId>{5C22544A-7EE6-4342-B048-85BDC9FD1C3A}</a:tableStyleId>
              </a:tblPr>
              <a:tblGrid>
                <a:gridCol w="2805332"/>
                <a:gridCol w="4853354"/>
                <a:gridCol w="2856914"/>
              </a:tblGrid>
              <a:tr h="464233">
                <a:tc>
                  <a:txBody>
                    <a:bodyPr/>
                    <a:lstStyle/>
                    <a:p>
                      <a:r>
                        <a:rPr lang="zh-TW" altLang="en-US" dirty="0" smtClean="0"/>
                        <a:t>訪視細項</a:t>
                      </a:r>
                      <a:endParaRPr lang="zh-TW" altLang="en-US" dirty="0"/>
                    </a:p>
                  </a:txBody>
                  <a:tcPr/>
                </a:tc>
                <a:tc>
                  <a:txBody>
                    <a:bodyPr/>
                    <a:lstStyle/>
                    <a:p>
                      <a:r>
                        <a:rPr lang="zh-TW" altLang="en-US" dirty="0" smtClean="0"/>
                        <a:t>訪視指標</a:t>
                      </a:r>
                      <a:endParaRPr lang="zh-TW" altLang="en-US" dirty="0"/>
                    </a:p>
                  </a:txBody>
                  <a:tcPr/>
                </a:tc>
                <a:tc>
                  <a:txBody>
                    <a:bodyPr/>
                    <a:lstStyle/>
                    <a:p>
                      <a:r>
                        <a:rPr lang="zh-TW" altLang="en-US" dirty="0" smtClean="0"/>
                        <a:t>評分標準</a:t>
                      </a:r>
                      <a:endParaRPr lang="zh-TW" altLang="en-US" dirty="0"/>
                    </a:p>
                  </a:txBody>
                  <a:tcPr/>
                </a:tc>
              </a:tr>
              <a:tr h="838341">
                <a:tc>
                  <a:txBody>
                    <a:bodyPr/>
                    <a:lstStyle/>
                    <a:p>
                      <a:r>
                        <a:rPr lang="en-US" altLang="zh-TW" sz="1800" b="1" dirty="0" smtClean="0">
                          <a:solidFill>
                            <a:schemeClr val="tx1"/>
                          </a:solidFill>
                        </a:rPr>
                        <a:t>(</a:t>
                      </a:r>
                      <a:r>
                        <a:rPr lang="zh-TW" altLang="en-US" sz="1800" b="1" dirty="0" smtClean="0">
                          <a:solidFill>
                            <a:schemeClr val="tx1"/>
                          </a:solidFill>
                        </a:rPr>
                        <a:t>二</a:t>
                      </a:r>
                      <a:r>
                        <a:rPr lang="en-US" altLang="zh-TW" sz="1800" b="1" dirty="0" smtClean="0">
                          <a:solidFill>
                            <a:schemeClr val="tx1"/>
                          </a:solidFill>
                        </a:rPr>
                        <a:t>)</a:t>
                      </a:r>
                      <a:r>
                        <a:rPr lang="zh-TW" altLang="en-US" sz="1800" b="1" dirty="0" smtClean="0">
                          <a:solidFill>
                            <a:schemeClr val="tx1"/>
                          </a:solidFill>
                        </a:rPr>
                        <a:t>教育部頒訂「教育體系個人資料安全保護基本措施及作法」配合度</a:t>
                      </a:r>
                      <a:r>
                        <a:rPr lang="en-US" altLang="zh-TW" sz="1800" b="1" dirty="0" smtClean="0">
                          <a:solidFill>
                            <a:schemeClr val="tx1"/>
                          </a:solidFill>
                        </a:rPr>
                        <a:t>(12%)</a:t>
                      </a:r>
                      <a:endParaRPr lang="zh-TW" altLang="en-US" sz="1800" b="1" dirty="0">
                        <a:solidFill>
                          <a:schemeClr val="tx1"/>
                        </a:solidFill>
                      </a:endParaRPr>
                    </a:p>
                  </a:txBody>
                  <a:tcPr/>
                </a:tc>
                <a:tc>
                  <a:txBody>
                    <a:bodyPr/>
                    <a:lstStyle/>
                    <a:p>
                      <a:r>
                        <a:rPr lang="en-US" altLang="zh-TW" sz="1400" dirty="0" smtClean="0"/>
                        <a:t>1.</a:t>
                      </a:r>
                      <a:r>
                        <a:rPr lang="zh-TW" altLang="en-US" sz="1400" dirty="0" smtClean="0"/>
                        <a:t>已</a:t>
                      </a:r>
                      <a:r>
                        <a:rPr lang="zh-TW" altLang="en-US" sz="1400" b="1" dirty="0" smtClean="0">
                          <a:solidFill>
                            <a:srgbClr val="FF0000"/>
                          </a:solidFill>
                        </a:rPr>
                        <a:t>依據「教育體系個人資料安全保護基本措施及作法」，辦理「人員管理措施」</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提供「人員管理措施」相關說明文件</a:t>
                      </a:r>
                      <a:r>
                        <a:rPr lang="en-US" altLang="zh-TW" sz="1400" dirty="0" smtClean="0"/>
                        <a:t>)</a:t>
                      </a:r>
                    </a:p>
                    <a:p>
                      <a:endParaRPr lang="zh-TW" altLang="en-US" sz="1400" dirty="0"/>
                    </a:p>
                  </a:txBody>
                  <a:tcPr/>
                </a:tc>
              </a:tr>
              <a:tr h="838341">
                <a:tc>
                  <a:txBody>
                    <a:bodyPr/>
                    <a:lstStyle/>
                    <a:p>
                      <a:endParaRPr lang="zh-TW" altLang="en-US" sz="1200"/>
                    </a:p>
                  </a:txBody>
                  <a:tcPr/>
                </a:tc>
                <a:tc>
                  <a:txBody>
                    <a:bodyPr/>
                    <a:lstStyle/>
                    <a:p>
                      <a:r>
                        <a:rPr lang="en-US" altLang="zh-TW" sz="1400" dirty="0" smtClean="0"/>
                        <a:t>2.</a:t>
                      </a:r>
                      <a:r>
                        <a:rPr lang="zh-TW" altLang="en-US" sz="1400" dirty="0" smtClean="0"/>
                        <a:t>已依據「教育體系個人資料安全保護基本措施及作法」，</a:t>
                      </a:r>
                      <a:r>
                        <a:rPr lang="zh-TW" altLang="en-US" sz="1400" b="1" dirty="0" smtClean="0">
                          <a:solidFill>
                            <a:srgbClr val="FF0000"/>
                          </a:solidFill>
                        </a:rPr>
                        <a:t>辦理「作業管理措施」</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提供「作業管理措施」相關說明文件</a:t>
                      </a:r>
                      <a:r>
                        <a:rPr lang="en-US" altLang="zh-TW" sz="1400" dirty="0" smtClean="0"/>
                        <a:t>)</a:t>
                      </a:r>
                    </a:p>
                    <a:p>
                      <a:endParaRPr lang="zh-TW" altLang="en-US" sz="1400" dirty="0"/>
                    </a:p>
                  </a:txBody>
                  <a:tcPr/>
                </a:tc>
              </a:tr>
              <a:tr h="838341">
                <a:tc>
                  <a:txBody>
                    <a:bodyPr/>
                    <a:lstStyle/>
                    <a:p>
                      <a:endParaRPr lang="zh-TW" altLang="en-US" sz="1200"/>
                    </a:p>
                  </a:txBody>
                  <a:tcPr/>
                </a:tc>
                <a:tc>
                  <a:txBody>
                    <a:bodyPr/>
                    <a:lstStyle/>
                    <a:p>
                      <a:r>
                        <a:rPr lang="en-US" altLang="zh-TW" sz="1400" dirty="0" smtClean="0"/>
                        <a:t>3.</a:t>
                      </a:r>
                      <a:r>
                        <a:rPr lang="zh-TW" altLang="en-US" sz="1400" dirty="0" smtClean="0"/>
                        <a:t>已依據「教育體系個人資料安全保護基本措施及作法」，</a:t>
                      </a:r>
                      <a:r>
                        <a:rPr lang="zh-TW" altLang="en-US" sz="1400" b="1" dirty="0" smtClean="0">
                          <a:solidFill>
                            <a:srgbClr val="FF0000"/>
                          </a:solidFill>
                        </a:rPr>
                        <a:t>辦理「物理環境管理措施」</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提供「物理環境管理措施」相關說明文件</a:t>
                      </a:r>
                      <a:r>
                        <a:rPr lang="en-US" altLang="zh-TW" sz="1400" dirty="0" smtClean="0"/>
                        <a:t>)</a:t>
                      </a:r>
                    </a:p>
                    <a:p>
                      <a:endParaRPr lang="zh-TW" altLang="en-US" sz="1400" dirty="0"/>
                    </a:p>
                  </a:txBody>
                  <a:tcPr/>
                </a:tc>
              </a:tr>
              <a:tr h="838341">
                <a:tc>
                  <a:txBody>
                    <a:bodyPr/>
                    <a:lstStyle/>
                    <a:p>
                      <a:endParaRPr lang="zh-TW" altLang="en-US" sz="1200"/>
                    </a:p>
                  </a:txBody>
                  <a:tcPr/>
                </a:tc>
                <a:tc>
                  <a:txBody>
                    <a:bodyPr/>
                    <a:lstStyle/>
                    <a:p>
                      <a:r>
                        <a:rPr lang="en-US" altLang="zh-TW" sz="1400" dirty="0" smtClean="0"/>
                        <a:t>4.</a:t>
                      </a:r>
                      <a:r>
                        <a:rPr lang="zh-TW" altLang="en-US" sz="1400" dirty="0" smtClean="0"/>
                        <a:t>已依據「教育體系個人資料安全保護基本措施及作法」，</a:t>
                      </a:r>
                      <a:r>
                        <a:rPr lang="zh-TW" altLang="en-US" sz="1400" b="1" dirty="0" smtClean="0">
                          <a:solidFill>
                            <a:srgbClr val="FF0000"/>
                          </a:solidFill>
                        </a:rPr>
                        <a:t>辦理「技術管理措施」</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提供「技術管理措施」相關說明文件</a:t>
                      </a:r>
                      <a:r>
                        <a:rPr lang="en-US" altLang="zh-TW" sz="1400" dirty="0" smtClean="0"/>
                        <a:t>)</a:t>
                      </a:r>
                    </a:p>
                    <a:p>
                      <a:endParaRPr lang="zh-TW" altLang="en-US" sz="1400" dirty="0"/>
                    </a:p>
                  </a:txBody>
                  <a:tcPr/>
                </a:tc>
              </a:tr>
              <a:tr h="838341">
                <a:tc>
                  <a:txBody>
                    <a:bodyPr/>
                    <a:lstStyle/>
                    <a:p>
                      <a:endParaRPr lang="zh-TW" altLang="en-US" sz="1200"/>
                    </a:p>
                  </a:txBody>
                  <a:tcPr/>
                </a:tc>
                <a:tc>
                  <a:txBody>
                    <a:bodyPr/>
                    <a:lstStyle/>
                    <a:p>
                      <a:r>
                        <a:rPr lang="en-US" altLang="zh-TW" sz="1400" dirty="0" smtClean="0"/>
                        <a:t>5.</a:t>
                      </a:r>
                      <a:r>
                        <a:rPr lang="zh-TW" altLang="en-US" sz="1400" dirty="0" smtClean="0"/>
                        <a:t>已依據「教育體系個人資料安全保護基本措施及作法」，</a:t>
                      </a:r>
                      <a:r>
                        <a:rPr lang="zh-TW" altLang="en-US" sz="1400" b="1" dirty="0" smtClean="0">
                          <a:solidFill>
                            <a:srgbClr val="FF0000"/>
                          </a:solidFill>
                        </a:rPr>
                        <a:t>辦理「認知宣導及教育訓練」</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提供當年度辦理「個資認知宣導及教育訓練」相關佐證資料</a:t>
                      </a:r>
                      <a:r>
                        <a:rPr lang="en-US" altLang="zh-TW" sz="1400" dirty="0" smtClean="0"/>
                        <a:t>)</a:t>
                      </a:r>
                    </a:p>
                    <a:p>
                      <a:endParaRPr lang="zh-TW" altLang="en-US" sz="1400" dirty="0"/>
                    </a:p>
                  </a:txBody>
                  <a:tcPr/>
                </a:tc>
              </a:tr>
              <a:tr h="686482">
                <a:tc>
                  <a:txBody>
                    <a:bodyPr/>
                    <a:lstStyle/>
                    <a:p>
                      <a:endParaRPr lang="zh-TW" altLang="en-US" sz="1200"/>
                    </a:p>
                  </a:txBody>
                  <a:tcPr/>
                </a:tc>
                <a:tc>
                  <a:txBody>
                    <a:bodyPr/>
                    <a:lstStyle/>
                    <a:p>
                      <a:r>
                        <a:rPr lang="en-US" altLang="zh-TW" sz="1400" dirty="0" smtClean="0"/>
                        <a:t>6.</a:t>
                      </a:r>
                      <a:r>
                        <a:rPr lang="zh-TW" altLang="en-US" sz="1400" dirty="0" smtClean="0"/>
                        <a:t>已依據「教育體系個人資料安全保護基本措施及作法」，</a:t>
                      </a:r>
                      <a:r>
                        <a:rPr lang="zh-TW" altLang="en-US" sz="1400" b="1" dirty="0" smtClean="0">
                          <a:solidFill>
                            <a:srgbClr val="FF0000"/>
                          </a:solidFill>
                        </a:rPr>
                        <a:t>辦理「紀錄機制」</a:t>
                      </a:r>
                      <a:r>
                        <a:rPr lang="zh-TW" altLang="en-US" sz="1400" dirty="0" smtClean="0"/>
                        <a:t>？</a:t>
                      </a:r>
                      <a:r>
                        <a:rPr lang="en-US" altLang="zh-TW" sz="1400" dirty="0" smtClean="0"/>
                        <a:t>(2</a:t>
                      </a:r>
                      <a:r>
                        <a:rPr lang="zh-TW" altLang="en-US" sz="1400" dirty="0" smtClean="0"/>
                        <a:t>分</a:t>
                      </a:r>
                      <a:r>
                        <a:rPr lang="en-US" altLang="zh-TW" sz="1400" dirty="0" smtClean="0"/>
                        <a:t>)</a:t>
                      </a:r>
                      <a:endParaRPr lang="zh-TW" altLang="en-US" sz="1400" dirty="0"/>
                    </a:p>
                  </a:txBody>
                  <a:tcPr/>
                </a:tc>
                <a:tc>
                  <a:txBody>
                    <a:bodyPr/>
                    <a:lstStyle/>
                    <a:p>
                      <a:r>
                        <a:rPr lang="zh-TW" altLang="en-US" sz="1400" dirty="0" smtClean="0"/>
                        <a:t>提供佐證資料：</a:t>
                      </a:r>
                      <a:r>
                        <a:rPr lang="en-US" altLang="zh-TW" sz="1400" dirty="0" smtClean="0"/>
                        <a:t>2</a:t>
                      </a:r>
                      <a:r>
                        <a:rPr lang="zh-TW" altLang="en-US" sz="1400" dirty="0" smtClean="0"/>
                        <a:t>分。</a:t>
                      </a:r>
                    </a:p>
                    <a:p>
                      <a:r>
                        <a:rPr lang="en-US" altLang="zh-TW" sz="1400" dirty="0" smtClean="0"/>
                        <a:t>(</a:t>
                      </a:r>
                      <a:r>
                        <a:rPr lang="zh-TW" altLang="en-US" sz="1400" dirty="0" smtClean="0"/>
                        <a:t>提供「紀錄機制」相關說明文件</a:t>
                      </a:r>
                      <a:r>
                        <a:rPr lang="en-US" altLang="zh-TW" sz="1400" dirty="0" smtClean="0"/>
                        <a:t>)</a:t>
                      </a:r>
                    </a:p>
                    <a:p>
                      <a:endParaRPr lang="zh-TW" altLang="en-US" sz="1400" dirty="0"/>
                    </a:p>
                  </a:txBody>
                  <a:tcPr/>
                </a:tc>
              </a:tr>
            </a:tbl>
          </a:graphicData>
        </a:graphic>
      </p:graphicFrame>
    </p:spTree>
    <p:extLst>
      <p:ext uri="{BB962C8B-B14F-4D97-AF65-F5344CB8AC3E}">
        <p14:creationId xmlns:p14="http://schemas.microsoft.com/office/powerpoint/2010/main" val="3462311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52389500"/>
              </p:ext>
            </p:extLst>
          </p:nvPr>
        </p:nvGraphicFramePr>
        <p:xfrm>
          <a:off x="838200" y="1237956"/>
          <a:ext cx="10515600" cy="5347629"/>
        </p:xfrm>
        <a:graphic>
          <a:graphicData uri="http://schemas.openxmlformats.org/drawingml/2006/table">
            <a:tbl>
              <a:tblPr firstRow="1" bandRow="1">
                <a:tableStyleId>{5C22544A-7EE6-4342-B048-85BDC9FD1C3A}</a:tableStyleId>
              </a:tblPr>
              <a:tblGrid>
                <a:gridCol w="3505200"/>
                <a:gridCol w="3505200"/>
                <a:gridCol w="3505200"/>
              </a:tblGrid>
              <a:tr h="416624">
                <a:tc>
                  <a:txBody>
                    <a:bodyPr/>
                    <a:lstStyle/>
                    <a:p>
                      <a:r>
                        <a:rPr lang="zh-TW" altLang="en-US" dirty="0" smtClean="0"/>
                        <a:t>訪視細項</a:t>
                      </a:r>
                      <a:endParaRPr lang="zh-TW" altLang="en-US" dirty="0"/>
                    </a:p>
                  </a:txBody>
                  <a:tcPr/>
                </a:tc>
                <a:tc>
                  <a:txBody>
                    <a:bodyPr/>
                    <a:lstStyle/>
                    <a:p>
                      <a:r>
                        <a:rPr lang="zh-TW" altLang="en-US" dirty="0" smtClean="0"/>
                        <a:t>訪視指標</a:t>
                      </a:r>
                      <a:endParaRPr lang="zh-TW" altLang="en-US" dirty="0"/>
                    </a:p>
                  </a:txBody>
                  <a:tcPr/>
                </a:tc>
                <a:tc>
                  <a:txBody>
                    <a:bodyPr/>
                    <a:lstStyle/>
                    <a:p>
                      <a:r>
                        <a:rPr lang="zh-TW" altLang="en-US" dirty="0" smtClean="0"/>
                        <a:t>評分標準</a:t>
                      </a:r>
                      <a:endParaRPr lang="zh-TW" altLang="en-US" dirty="0"/>
                    </a:p>
                  </a:txBody>
                  <a:tcPr/>
                </a:tc>
              </a:tr>
              <a:tr h="1027293">
                <a:tc>
                  <a:txBody>
                    <a:bodyPr/>
                    <a:lstStyle/>
                    <a:p>
                      <a:r>
                        <a:rPr lang="en-US" altLang="zh-TW" b="1" dirty="0" smtClean="0">
                          <a:solidFill>
                            <a:schemeClr val="tx1"/>
                          </a:solidFill>
                        </a:rPr>
                        <a:t>(</a:t>
                      </a:r>
                      <a:r>
                        <a:rPr lang="zh-TW" altLang="en-US" b="1" dirty="0" smtClean="0">
                          <a:solidFill>
                            <a:schemeClr val="tx1"/>
                          </a:solidFill>
                        </a:rPr>
                        <a:t>三</a:t>
                      </a:r>
                      <a:r>
                        <a:rPr lang="en-US" altLang="zh-TW" b="1" dirty="0" smtClean="0">
                          <a:solidFill>
                            <a:schemeClr val="tx1"/>
                          </a:solidFill>
                        </a:rPr>
                        <a:t>)</a:t>
                      </a:r>
                      <a:r>
                        <a:rPr lang="zh-TW" altLang="en-US" b="1" dirty="0" smtClean="0">
                          <a:solidFill>
                            <a:schemeClr val="tx1"/>
                          </a:solidFill>
                        </a:rPr>
                        <a:t>個人資料保護持續改善管理流程</a:t>
                      </a:r>
                      <a:r>
                        <a:rPr lang="en-US" altLang="zh-TW" b="1" dirty="0" smtClean="0">
                          <a:solidFill>
                            <a:schemeClr val="tx1"/>
                          </a:solidFill>
                        </a:rPr>
                        <a:t>(8%)</a:t>
                      </a:r>
                      <a:endParaRPr lang="zh-TW" altLang="en-US" b="1" dirty="0">
                        <a:solidFill>
                          <a:schemeClr val="tx1"/>
                        </a:solidFill>
                      </a:endParaRPr>
                    </a:p>
                  </a:txBody>
                  <a:tcPr/>
                </a:tc>
                <a:tc>
                  <a:txBody>
                    <a:bodyPr/>
                    <a:lstStyle/>
                    <a:p>
                      <a:r>
                        <a:rPr lang="en-US" altLang="zh-TW" dirty="0" smtClean="0"/>
                        <a:t>1.</a:t>
                      </a:r>
                      <a:r>
                        <a:rPr lang="zh-TW" altLang="en-US" dirty="0" smtClean="0"/>
                        <a:t>已進行</a:t>
                      </a:r>
                      <a:r>
                        <a:rPr lang="zh-TW" altLang="en-US" b="1" dirty="0" smtClean="0">
                          <a:solidFill>
                            <a:srgbClr val="FF0000"/>
                          </a:solidFill>
                        </a:rPr>
                        <a:t>個資風險評鑑</a:t>
                      </a:r>
                      <a:r>
                        <a:rPr lang="zh-TW" altLang="en-US" dirty="0" smtClean="0"/>
                        <a:t>，設定資料保護要求？</a:t>
                      </a:r>
                      <a:r>
                        <a:rPr lang="en-US" altLang="zh-TW" dirty="0" smtClean="0"/>
                        <a:t>(2</a:t>
                      </a:r>
                      <a:r>
                        <a:rPr lang="zh-TW" altLang="en-US" dirty="0" smtClean="0"/>
                        <a:t>分</a:t>
                      </a:r>
                      <a:r>
                        <a:rPr lang="en-US" altLang="zh-TW" dirty="0" smtClean="0"/>
                        <a:t>)</a:t>
                      </a:r>
                      <a:endParaRPr lang="zh-TW" altLang="en-US" dirty="0"/>
                    </a:p>
                  </a:txBody>
                  <a:tcPr/>
                </a:tc>
                <a:tc>
                  <a:txBody>
                    <a:bodyPr/>
                    <a:lstStyle/>
                    <a:p>
                      <a:r>
                        <a:rPr lang="zh-TW" altLang="en-US" dirty="0" smtClean="0"/>
                        <a:t>提供佐證資料：</a:t>
                      </a:r>
                      <a:r>
                        <a:rPr lang="en-US" altLang="zh-TW" dirty="0" smtClean="0"/>
                        <a:t>2</a:t>
                      </a:r>
                      <a:r>
                        <a:rPr lang="zh-TW" altLang="en-US" dirty="0" smtClean="0"/>
                        <a:t>分。</a:t>
                      </a:r>
                    </a:p>
                    <a:p>
                      <a:r>
                        <a:rPr lang="en-US" altLang="zh-TW" dirty="0" smtClean="0"/>
                        <a:t>(</a:t>
                      </a:r>
                      <a:r>
                        <a:rPr lang="zh-TW" altLang="en-US" dirty="0" smtClean="0"/>
                        <a:t>提供風險評鑑報告書</a:t>
                      </a:r>
                      <a:r>
                        <a:rPr lang="en-US" altLang="zh-TW" dirty="0" smtClean="0"/>
                        <a:t>)</a:t>
                      </a:r>
                    </a:p>
                    <a:p>
                      <a:endParaRPr lang="zh-TW" altLang="en-US" dirty="0"/>
                    </a:p>
                  </a:txBody>
                  <a:tcPr/>
                </a:tc>
              </a:tr>
              <a:tr h="1027293">
                <a:tc>
                  <a:txBody>
                    <a:bodyPr/>
                    <a:lstStyle/>
                    <a:p>
                      <a:endParaRPr lang="zh-TW" altLang="en-US"/>
                    </a:p>
                  </a:txBody>
                  <a:tcPr/>
                </a:tc>
                <a:tc>
                  <a:txBody>
                    <a:bodyPr/>
                    <a:lstStyle/>
                    <a:p>
                      <a:r>
                        <a:rPr lang="en-US" altLang="zh-TW" dirty="0" smtClean="0"/>
                        <a:t>2.</a:t>
                      </a:r>
                      <a:r>
                        <a:rPr lang="zh-TW" altLang="en-US" dirty="0" smtClean="0"/>
                        <a:t>已</a:t>
                      </a:r>
                      <a:r>
                        <a:rPr lang="zh-TW" altLang="en-US" b="1" dirty="0" smtClean="0">
                          <a:solidFill>
                            <a:srgbClr val="FF0000"/>
                          </a:solidFill>
                        </a:rPr>
                        <a:t>定期執行稽核作業</a:t>
                      </a:r>
                      <a:r>
                        <a:rPr lang="zh-TW" altLang="en-US" dirty="0" smtClean="0"/>
                        <a:t>，以確保相關個人資料保護管理措施之有效性？</a:t>
                      </a:r>
                      <a:r>
                        <a:rPr lang="en-US" altLang="zh-TW" dirty="0" smtClean="0"/>
                        <a:t>(2</a:t>
                      </a:r>
                      <a:r>
                        <a:rPr lang="zh-TW" altLang="en-US" dirty="0" smtClean="0"/>
                        <a:t>分</a:t>
                      </a:r>
                      <a:r>
                        <a:rPr lang="en-US" altLang="zh-TW" dirty="0" smtClean="0"/>
                        <a:t>)</a:t>
                      </a:r>
                      <a:endParaRPr lang="zh-TW" altLang="en-US" dirty="0"/>
                    </a:p>
                  </a:txBody>
                  <a:tcPr/>
                </a:tc>
                <a:tc>
                  <a:txBody>
                    <a:bodyPr/>
                    <a:lstStyle/>
                    <a:p>
                      <a:r>
                        <a:rPr lang="zh-TW" altLang="en-US" dirty="0" smtClean="0"/>
                        <a:t>提供佐證資料：</a:t>
                      </a:r>
                      <a:r>
                        <a:rPr lang="en-US" altLang="zh-TW" dirty="0" smtClean="0"/>
                        <a:t>2</a:t>
                      </a:r>
                      <a:r>
                        <a:rPr lang="zh-TW" altLang="en-US" dirty="0" smtClean="0"/>
                        <a:t>分。</a:t>
                      </a:r>
                    </a:p>
                    <a:p>
                      <a:r>
                        <a:rPr lang="en-US" altLang="zh-TW" dirty="0" smtClean="0"/>
                        <a:t>(</a:t>
                      </a:r>
                      <a:r>
                        <a:rPr lang="zh-TW" altLang="en-US" dirty="0" smtClean="0"/>
                        <a:t>提供稽核結果報告書</a:t>
                      </a:r>
                      <a:r>
                        <a:rPr lang="en-US" altLang="zh-TW" dirty="0" smtClean="0"/>
                        <a:t>)</a:t>
                      </a:r>
                    </a:p>
                    <a:p>
                      <a:endParaRPr lang="zh-TW" altLang="en-US" dirty="0"/>
                    </a:p>
                  </a:txBody>
                  <a:tcPr/>
                </a:tc>
              </a:tr>
              <a:tr h="2876419">
                <a:tc>
                  <a:txBody>
                    <a:bodyPr/>
                    <a:lstStyle/>
                    <a:p>
                      <a:endParaRPr lang="zh-TW" altLang="en-US"/>
                    </a:p>
                  </a:txBody>
                  <a:tcPr/>
                </a:tc>
                <a:tc>
                  <a:txBody>
                    <a:bodyPr/>
                    <a:lstStyle/>
                    <a:p>
                      <a:r>
                        <a:rPr lang="en-US" altLang="zh-TW" dirty="0" smtClean="0"/>
                        <a:t>3.</a:t>
                      </a:r>
                      <a:r>
                        <a:rPr lang="zh-TW" altLang="en-US" dirty="0" smtClean="0"/>
                        <a:t>已</a:t>
                      </a:r>
                      <a:r>
                        <a:rPr lang="zh-TW" altLang="en-US" b="1" dirty="0" smtClean="0">
                          <a:solidFill>
                            <a:srgbClr val="FF0000"/>
                          </a:solidFill>
                        </a:rPr>
                        <a:t>將個資業務委外監督管理機制納入合約條款，並進行適當之稽核</a:t>
                      </a:r>
                      <a:r>
                        <a:rPr lang="zh-TW" altLang="en-US" dirty="0" smtClean="0"/>
                        <a:t>？</a:t>
                      </a:r>
                      <a:r>
                        <a:rPr lang="en-US" altLang="zh-TW" dirty="0" smtClean="0"/>
                        <a:t>(4</a:t>
                      </a:r>
                      <a:r>
                        <a:rPr lang="zh-TW" altLang="en-US" dirty="0" smtClean="0"/>
                        <a:t>分</a:t>
                      </a:r>
                      <a:r>
                        <a:rPr lang="en-US" altLang="zh-TW" dirty="0" smtClean="0"/>
                        <a:t>)</a:t>
                      </a:r>
                      <a:endParaRPr lang="zh-TW" altLang="en-US" dirty="0"/>
                    </a:p>
                  </a:txBody>
                  <a:tcPr/>
                </a:tc>
                <a:tc>
                  <a:txBody>
                    <a:bodyPr/>
                    <a:lstStyle/>
                    <a:p>
                      <a:r>
                        <a:rPr lang="en-US" altLang="zh-TW" dirty="0" smtClean="0"/>
                        <a:t>(1)</a:t>
                      </a:r>
                      <a:r>
                        <a:rPr lang="zh-TW" altLang="en-US" dirty="0" smtClean="0"/>
                        <a:t>已將個資業務委外監督管理機制納入合約條款且有進行相關監督稽核紀錄：</a:t>
                      </a:r>
                      <a:r>
                        <a:rPr lang="en-US" altLang="zh-TW" dirty="0" smtClean="0"/>
                        <a:t>4</a:t>
                      </a:r>
                      <a:r>
                        <a:rPr lang="zh-TW" altLang="en-US" dirty="0" smtClean="0"/>
                        <a:t>分。</a:t>
                      </a:r>
                    </a:p>
                    <a:p>
                      <a:r>
                        <a:rPr lang="en-US" altLang="zh-TW" dirty="0" smtClean="0"/>
                        <a:t>(2)</a:t>
                      </a:r>
                      <a:r>
                        <a:rPr lang="zh-TW" altLang="en-US" dirty="0" smtClean="0"/>
                        <a:t>僅有委外監督管理機制之合約條款，仍未進行相關監督稽核作業：</a:t>
                      </a:r>
                      <a:r>
                        <a:rPr lang="en-US" altLang="zh-TW" dirty="0" smtClean="0"/>
                        <a:t>2</a:t>
                      </a:r>
                      <a:r>
                        <a:rPr lang="zh-TW" altLang="en-US" dirty="0" smtClean="0"/>
                        <a:t>分。</a:t>
                      </a:r>
                    </a:p>
                    <a:p>
                      <a:r>
                        <a:rPr lang="en-US" altLang="zh-TW" dirty="0" smtClean="0"/>
                        <a:t>(a.</a:t>
                      </a:r>
                      <a:r>
                        <a:rPr lang="zh-TW" altLang="en-US" dirty="0" smtClean="0"/>
                        <a:t>提供個資委外契約範本；</a:t>
                      </a:r>
                      <a:r>
                        <a:rPr lang="en-US" altLang="zh-TW" dirty="0" smtClean="0"/>
                        <a:t>b.</a:t>
                      </a:r>
                      <a:r>
                        <a:rPr lang="zh-TW" altLang="en-US" dirty="0" smtClean="0"/>
                        <a:t>提供委外監督相關稽核紀錄</a:t>
                      </a:r>
                      <a:r>
                        <a:rPr lang="en-US" altLang="zh-TW" dirty="0" smtClean="0"/>
                        <a:t>)</a:t>
                      </a:r>
                    </a:p>
                    <a:p>
                      <a:endParaRPr lang="zh-TW" altLang="en-US" dirty="0"/>
                    </a:p>
                  </a:txBody>
                  <a:tcPr/>
                </a:tc>
              </a:tr>
            </a:tbl>
          </a:graphicData>
        </a:graphic>
      </p:graphicFrame>
    </p:spTree>
    <p:extLst>
      <p:ext uri="{BB962C8B-B14F-4D97-AF65-F5344CB8AC3E}">
        <p14:creationId xmlns:p14="http://schemas.microsoft.com/office/powerpoint/2010/main" val="409373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909883"/>
          </a:xfrm>
        </p:spPr>
        <p:txBody>
          <a:bodyPr/>
          <a:lstStyle/>
          <a:p>
            <a:pPr algn="ctr"/>
            <a:r>
              <a:rPr lang="zh-TW" altLang="en-US" b="1" dirty="0" smtClean="0">
                <a:latin typeface="標楷體" panose="03000509000000000000" pitchFamily="65" charset="-120"/>
                <a:ea typeface="標楷體" panose="03000509000000000000" pitchFamily="65" charset="-120"/>
              </a:rPr>
              <a:t>東吳專案規畫目標</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275008"/>
            <a:ext cx="10515600" cy="4901955"/>
          </a:xfrm>
        </p:spPr>
        <p:txBody>
          <a:bodyPr>
            <a:normAutofit lnSpcReduction="10000"/>
          </a:bodyPr>
          <a:lstStyle/>
          <a:p>
            <a:pPr marL="0" indent="0">
              <a:buNone/>
            </a:pPr>
            <a:r>
              <a:rPr lang="zh-TW" altLang="en-US" dirty="0">
                <a:latin typeface="Calibri" panose="020F0502020204030204" pitchFamily="34" charset="0"/>
                <a:ea typeface="標楷體" panose="03000509000000000000" pitchFamily="65" charset="-120"/>
              </a:rPr>
              <a:t>因應「個人資料保護法」施行與主管機關要求，本專案</a:t>
            </a:r>
            <a:r>
              <a:rPr lang="zh-TW" altLang="en-US" dirty="0" smtClean="0">
                <a:latin typeface="Calibri" panose="020F0502020204030204" pitchFamily="34" charset="0"/>
                <a:ea typeface="標楷體" panose="03000509000000000000" pitchFamily="65" charset="-120"/>
              </a:rPr>
              <a:t>規劃同時進行</a:t>
            </a:r>
            <a:r>
              <a:rPr lang="zh-TW" altLang="en-US" dirty="0">
                <a:solidFill>
                  <a:srgbClr val="FF0000"/>
                </a:solidFill>
                <a:latin typeface="Calibri" panose="020F0502020204030204" pitchFamily="34" charset="0"/>
                <a:ea typeface="標楷體" panose="03000509000000000000" pitchFamily="65" charset="-120"/>
              </a:rPr>
              <a:t>個資適法性查檢</a:t>
            </a:r>
            <a:r>
              <a:rPr lang="zh-TW" altLang="en-US" dirty="0">
                <a:latin typeface="Calibri" panose="020F0502020204030204" pitchFamily="34" charset="0"/>
                <a:ea typeface="標楷體" panose="03000509000000000000" pitchFamily="65" charset="-120"/>
              </a:rPr>
              <a:t>及</a:t>
            </a:r>
            <a:r>
              <a:rPr lang="zh-TW" altLang="en-US" dirty="0">
                <a:solidFill>
                  <a:srgbClr val="FF0000"/>
                </a:solidFill>
                <a:latin typeface="Calibri" panose="020F0502020204030204" pitchFamily="34" charset="0"/>
                <a:ea typeface="標楷體" panose="03000509000000000000" pitchFamily="65" charset="-120"/>
              </a:rPr>
              <a:t>個資管理制度建置</a:t>
            </a:r>
            <a:r>
              <a:rPr lang="zh-TW" altLang="en-US" dirty="0" smtClean="0">
                <a:latin typeface="Calibri" panose="020F0502020204030204" pitchFamily="34" charset="0"/>
                <a:ea typeface="標楷體" panose="03000509000000000000" pitchFamily="65" charset="-120"/>
              </a:rPr>
              <a:t>。重點目標包括</a:t>
            </a:r>
            <a:r>
              <a:rPr lang="en-US" altLang="zh-TW" dirty="0" smtClean="0">
                <a:latin typeface="Calibri" panose="020F0502020204030204" pitchFamily="34" charset="0"/>
                <a:ea typeface="標楷體" panose="03000509000000000000" pitchFamily="65" charset="-120"/>
              </a:rPr>
              <a:t>︰</a:t>
            </a: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透過</a:t>
            </a:r>
            <a:r>
              <a:rPr lang="zh-TW" altLang="en-US" sz="2400" u="sng" dirty="0">
                <a:latin typeface="Calibri" panose="020F0502020204030204" pitchFamily="34" charset="0"/>
                <a:ea typeface="標楷體" panose="03000509000000000000" pitchFamily="65" charset="-120"/>
              </a:rPr>
              <a:t>教育訓練</a:t>
            </a:r>
            <a:r>
              <a:rPr lang="zh-TW" altLang="en-US" sz="2400" dirty="0">
                <a:latin typeface="Calibri" panose="020F0502020204030204" pitchFamily="34" charset="0"/>
                <a:ea typeface="標楷體" panose="03000509000000000000" pitchFamily="65" charset="-120"/>
              </a:rPr>
              <a:t>讓各單位</a:t>
            </a:r>
            <a:r>
              <a:rPr lang="zh-TW" altLang="en-US" sz="2400" dirty="0" smtClean="0">
                <a:latin typeface="Calibri" panose="020F0502020204030204" pitchFamily="34" charset="0"/>
                <a:ea typeface="標楷體" panose="03000509000000000000" pitchFamily="65" charset="-120"/>
              </a:rPr>
              <a:t>人員瞭解</a:t>
            </a:r>
            <a:r>
              <a:rPr lang="zh-TW" altLang="en-US" sz="2400" dirty="0">
                <a:latin typeface="Calibri" panose="020F0502020204030204" pitchFamily="34" charset="0"/>
                <a:ea typeface="標楷體" panose="03000509000000000000" pitchFamily="65" charset="-120"/>
              </a:rPr>
              <a:t>個資法與個資保護相關認知</a:t>
            </a:r>
            <a:r>
              <a:rPr lang="zh-TW" altLang="en-US" sz="2400" dirty="0" smtClean="0">
                <a:latin typeface="Calibri" panose="020F0502020204030204" pitchFamily="34" charset="0"/>
                <a:ea typeface="標楷體" panose="03000509000000000000" pitchFamily="65" charset="-120"/>
              </a:rPr>
              <a:t>。</a:t>
            </a:r>
            <a:endParaRPr lang="en-US" altLang="zh-TW" sz="2400" dirty="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完成</a:t>
            </a:r>
            <a:r>
              <a:rPr lang="zh-TW" altLang="en-US" sz="2400" dirty="0">
                <a:latin typeface="Calibri" panose="020F0502020204030204" pitchFamily="34" charset="0"/>
                <a:ea typeface="標楷體" panose="03000509000000000000" pitchFamily="65" charset="-120"/>
              </a:rPr>
              <a:t>業務個資清查，瞭解單位擁有哪些個資，及識別個資的屬性、蒐集、利用等作業</a:t>
            </a:r>
            <a:r>
              <a:rPr lang="zh-TW" altLang="en-US" sz="2400" dirty="0" smtClean="0">
                <a:latin typeface="Calibri" panose="020F0502020204030204" pitchFamily="34" charset="0"/>
                <a:ea typeface="標楷體" panose="03000509000000000000" pitchFamily="65" charset="-120"/>
              </a:rPr>
              <a:t>。</a:t>
            </a:r>
            <a:endParaRPr lang="en-US" altLang="zh-TW" sz="2400" dirty="0" smtClean="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藉</a:t>
            </a:r>
            <a:r>
              <a:rPr lang="zh-TW" altLang="en-US" sz="2400" dirty="0">
                <a:latin typeface="Calibri" panose="020F0502020204030204" pitchFamily="34" charset="0"/>
                <a:ea typeface="標楷體" panose="03000509000000000000" pitchFamily="65" charset="-120"/>
              </a:rPr>
              <a:t>由風險評鑑識別資料安全風險、違法使用情況</a:t>
            </a:r>
            <a:r>
              <a:rPr lang="zh-TW" altLang="en-US" sz="2400" dirty="0" smtClean="0">
                <a:latin typeface="Calibri" panose="020F0502020204030204" pitchFamily="34" charset="0"/>
                <a:ea typeface="標楷體" panose="03000509000000000000" pitchFamily="65" charset="-120"/>
              </a:rPr>
              <a:t>。</a:t>
            </a:r>
            <a:endParaRPr lang="en-US" altLang="zh-TW" sz="2400" dirty="0" smtClean="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承</a:t>
            </a:r>
            <a:r>
              <a:rPr lang="zh-TW" altLang="en-US" sz="2400" dirty="0">
                <a:latin typeface="Calibri" panose="020F0502020204030204" pitchFamily="34" charset="0"/>
                <a:ea typeface="標楷體" panose="03000509000000000000" pitchFamily="65" charset="-120"/>
              </a:rPr>
              <a:t>續業務個資清查、風險評鑑結果，協助改善資料安全管控與管理；並以法律專業能力協助進行適法性矯正</a:t>
            </a:r>
            <a:r>
              <a:rPr lang="zh-TW" altLang="en-US" sz="2400" dirty="0" smtClean="0">
                <a:latin typeface="Calibri" panose="020F0502020204030204" pitchFamily="34" charset="0"/>
                <a:ea typeface="標楷體" panose="03000509000000000000" pitchFamily="65" charset="-120"/>
              </a:rPr>
              <a:t>。</a:t>
            </a:r>
            <a:endParaRPr lang="en-US" altLang="zh-TW" sz="2400" dirty="0" smtClean="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承</a:t>
            </a:r>
            <a:r>
              <a:rPr lang="zh-TW" altLang="en-US" sz="2400" dirty="0">
                <a:latin typeface="Calibri" panose="020F0502020204030204" pitchFamily="34" charset="0"/>
                <a:ea typeface="標楷體" panose="03000509000000000000" pitchFamily="65" charset="-120"/>
              </a:rPr>
              <a:t>續資料安全與適法性鑑別結果，建置可遵循以合法作業之全校性個人資料管理制度通用規範</a:t>
            </a:r>
            <a:r>
              <a:rPr lang="zh-TW" altLang="en-US" sz="2400" dirty="0" smtClean="0">
                <a:latin typeface="Calibri" panose="020F0502020204030204" pitchFamily="34" charset="0"/>
                <a:ea typeface="標楷體" panose="03000509000000000000" pitchFamily="65" charset="-120"/>
              </a:rPr>
              <a:t>。</a:t>
            </a:r>
            <a:endParaRPr lang="en-US" altLang="zh-TW" sz="2400" dirty="0" smtClean="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於</a:t>
            </a:r>
            <a:r>
              <a:rPr lang="zh-TW" altLang="en-US" sz="2400" dirty="0">
                <a:latin typeface="Calibri" panose="020F0502020204030204" pitchFamily="34" charset="0"/>
                <a:ea typeface="標楷體" panose="03000509000000000000" pitchFamily="65" charset="-120"/>
              </a:rPr>
              <a:t>個人資料管理制度建置完成後進行本年度之個人資料管理制度內部稽核</a:t>
            </a:r>
            <a:r>
              <a:rPr lang="zh-TW" altLang="en-US" sz="2400" dirty="0" smtClean="0">
                <a:latin typeface="Calibri" panose="020F0502020204030204" pitchFamily="34" charset="0"/>
                <a:ea typeface="標楷體" panose="03000509000000000000" pitchFamily="65" charset="-120"/>
              </a:rPr>
              <a:t>。</a:t>
            </a:r>
            <a:endParaRPr lang="en-US" altLang="zh-TW" sz="2400" dirty="0" smtClean="0">
              <a:latin typeface="Calibri" panose="020F0502020204030204" pitchFamily="34" charset="0"/>
              <a:ea typeface="標楷體" panose="03000509000000000000" pitchFamily="65" charset="-120"/>
            </a:endParaRPr>
          </a:p>
          <a:p>
            <a:pPr marL="457200" indent="-457200">
              <a:buAutoNum type="arabicParenBoth"/>
            </a:pPr>
            <a:r>
              <a:rPr lang="zh-TW" altLang="en-US" sz="2400" dirty="0" smtClean="0">
                <a:latin typeface="Calibri" panose="020F0502020204030204" pitchFamily="34" charset="0"/>
                <a:ea typeface="標楷體" panose="03000509000000000000" pitchFamily="65" charset="-120"/>
              </a:rPr>
              <a:t>協助</a:t>
            </a:r>
            <a:r>
              <a:rPr lang="zh-TW" altLang="en-US" sz="2400" dirty="0">
                <a:latin typeface="Calibri" panose="020F0502020204030204" pitchFamily="34" charset="0"/>
                <a:ea typeface="標楷體" panose="03000509000000000000" pitchFamily="65" charset="-120"/>
              </a:rPr>
              <a:t>滿足「</a:t>
            </a:r>
            <a:r>
              <a:rPr lang="en-US" altLang="zh-TW" sz="2400" dirty="0">
                <a:latin typeface="Calibri" panose="020F0502020204030204" pitchFamily="34" charset="0"/>
                <a:ea typeface="標楷體" panose="03000509000000000000" pitchFamily="65" charset="-120"/>
              </a:rPr>
              <a:t>104</a:t>
            </a:r>
            <a:r>
              <a:rPr lang="zh-TW" altLang="en-US" sz="2400" dirty="0">
                <a:latin typeface="Calibri" panose="020F0502020204030204" pitchFamily="34" charset="0"/>
                <a:ea typeface="標楷體" panose="03000509000000000000" pitchFamily="65" charset="-120"/>
              </a:rPr>
              <a:t>年度教育部大專校院統合視導」規範之個資管理要求事項。</a:t>
            </a:r>
          </a:p>
          <a:p>
            <a:endParaRPr lang="zh-TW" altLang="en-US" dirty="0"/>
          </a:p>
        </p:txBody>
      </p:sp>
    </p:spTree>
    <p:extLst>
      <p:ext uri="{BB962C8B-B14F-4D97-AF65-F5344CB8AC3E}">
        <p14:creationId xmlns:p14="http://schemas.microsoft.com/office/powerpoint/2010/main" val="157013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025793"/>
          </a:xfrm>
        </p:spPr>
        <p:txBody>
          <a:bodyPr/>
          <a:lstStyle/>
          <a:p>
            <a:r>
              <a:rPr lang="zh-TW" altLang="en-US" dirty="0" smtClean="0">
                <a:latin typeface="標楷體" panose="03000509000000000000" pitchFamily="65" charset="-120"/>
                <a:ea typeface="標楷體" panose="03000509000000000000" pitchFamily="65" charset="-120"/>
              </a:rPr>
              <a:t>東吳專案執行範圍</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237958"/>
            <a:ext cx="10515600" cy="5275384"/>
          </a:xfrm>
        </p:spPr>
        <p:txBody>
          <a:bodyPr/>
          <a:lstStyle/>
          <a:p>
            <a:pPr marL="0" indent="0">
              <a:buNone/>
            </a:pPr>
            <a:r>
              <a:rPr lang="zh-TW" altLang="en-US" dirty="0">
                <a:ea typeface="標楷體" panose="03000509000000000000" pitchFamily="65" charset="-120"/>
              </a:rPr>
              <a:t>施行範圍原則為東吳大學相關一、二級單位</a:t>
            </a:r>
            <a:r>
              <a:rPr lang="zh-TW" altLang="en-US" dirty="0" smtClean="0">
                <a:ea typeface="標楷體" panose="03000509000000000000" pitchFamily="65" charset="-120"/>
              </a:rPr>
              <a:t>，共計</a:t>
            </a:r>
            <a:r>
              <a:rPr lang="en-US" altLang="zh-TW" dirty="0" smtClean="0">
                <a:ea typeface="標楷體" panose="03000509000000000000" pitchFamily="65" charset="-120"/>
              </a:rPr>
              <a:t>86</a:t>
            </a:r>
            <a:r>
              <a:rPr lang="zh-TW" altLang="en-US" dirty="0" smtClean="0">
                <a:ea typeface="標楷體" panose="03000509000000000000" pitchFamily="65" charset="-120"/>
              </a:rPr>
              <a:t>各單位，說明</a:t>
            </a:r>
            <a:r>
              <a:rPr lang="zh-TW" altLang="en-US" dirty="0">
                <a:ea typeface="標楷體" panose="03000509000000000000" pitchFamily="65" charset="-120"/>
              </a:rPr>
              <a:t>如下</a:t>
            </a:r>
            <a:r>
              <a:rPr lang="en-US" altLang="zh-TW" dirty="0">
                <a:ea typeface="標楷體" panose="03000509000000000000" pitchFamily="65" charset="-120"/>
              </a:rPr>
              <a:t>︰</a:t>
            </a:r>
          </a:p>
          <a:p>
            <a:r>
              <a:rPr lang="en-US" altLang="zh-TW" dirty="0">
                <a:ea typeface="標楷體" panose="03000509000000000000" pitchFamily="65" charset="-120"/>
              </a:rPr>
              <a:t>(1)	</a:t>
            </a:r>
            <a:r>
              <a:rPr lang="zh-TW" altLang="en-US" dirty="0">
                <a:ea typeface="標楷體" panose="03000509000000000000" pitchFamily="65" charset="-120"/>
              </a:rPr>
              <a:t>獨立業務之一、二級行政單位</a:t>
            </a:r>
          </a:p>
          <a:p>
            <a:r>
              <a:rPr lang="en-US" altLang="zh-TW" dirty="0">
                <a:ea typeface="標楷體" panose="03000509000000000000" pitchFamily="65" charset="-120"/>
              </a:rPr>
              <a:t>(2)	</a:t>
            </a:r>
            <a:r>
              <a:rPr lang="zh-TW" altLang="en-US" dirty="0">
                <a:ea typeface="標楷體" panose="03000509000000000000" pitchFamily="65" charset="-120"/>
              </a:rPr>
              <a:t>院級、系級之教學單位辦公室</a:t>
            </a:r>
          </a:p>
          <a:p>
            <a:r>
              <a:rPr lang="en-US" altLang="zh-TW" dirty="0">
                <a:ea typeface="標楷體" panose="03000509000000000000" pitchFamily="65" charset="-120"/>
              </a:rPr>
              <a:t>(3)	</a:t>
            </a:r>
            <a:r>
              <a:rPr lang="zh-TW" altLang="en-US" dirty="0">
                <a:ea typeface="標楷體" panose="03000509000000000000" pitchFamily="65" charset="-120"/>
              </a:rPr>
              <a:t>經手個人資料的研究單位</a:t>
            </a:r>
          </a:p>
          <a:p>
            <a:endParaRPr lang="zh-TW" altLang="en-US" dirty="0">
              <a:ea typeface="標楷體" panose="03000509000000000000" pitchFamily="65" charset="-120"/>
            </a:endParaRPr>
          </a:p>
        </p:txBody>
      </p:sp>
      <p:sp>
        <p:nvSpPr>
          <p:cNvPr id="12" name="五邊形 11"/>
          <p:cNvSpPr/>
          <p:nvPr/>
        </p:nvSpPr>
        <p:spPr>
          <a:xfrm>
            <a:off x="1136532" y="4755618"/>
            <a:ext cx="1644468" cy="1190625"/>
          </a:xfrm>
          <a:prstGeom prst="homePlate">
            <a:avLst>
              <a:gd name="adj" fmla="val 195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kern="50" dirty="0">
                <a:solidFill>
                  <a:schemeClr val="tx1"/>
                </a:solidFill>
                <a:effectLst/>
                <a:latin typeface="Times New Roman" panose="02020603050405020304" pitchFamily="18" charset="0"/>
                <a:ea typeface="新細明體" panose="02020500000000000000" pitchFamily="18" charset="-120"/>
              </a:rPr>
              <a:t>(</a:t>
            </a:r>
            <a:r>
              <a:rPr lang="zh-TW" sz="1600" b="1" kern="50" dirty="0">
                <a:solidFill>
                  <a:schemeClr val="tx1"/>
                </a:solidFill>
                <a:effectLst/>
                <a:latin typeface="Times New Roman" panose="02020603050405020304" pitchFamily="18" charset="0"/>
                <a:ea typeface="新細明體" panose="02020500000000000000" pitchFamily="18" charset="-120"/>
              </a:rPr>
              <a:t>一</a:t>
            </a:r>
            <a:r>
              <a:rPr lang="en-US" sz="1600" b="1" kern="50" dirty="0">
                <a:solidFill>
                  <a:schemeClr val="tx1"/>
                </a:solidFill>
                <a:effectLst/>
                <a:latin typeface="Times New Roman" panose="02020603050405020304" pitchFamily="18" charset="0"/>
                <a:ea typeface="新細明體" panose="02020500000000000000" pitchFamily="18" charset="-120"/>
              </a:rPr>
              <a:t>)</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個資</a:t>
            </a:r>
            <a:r>
              <a:rPr lang="en-US" sz="1600" b="1" kern="50" dirty="0">
                <a:solidFill>
                  <a:schemeClr val="tx1"/>
                </a:solidFill>
                <a:effectLst/>
                <a:latin typeface="Times New Roman" panose="02020603050405020304" pitchFamily="18" charset="0"/>
                <a:ea typeface="新細明體" panose="02020500000000000000" pitchFamily="18" charset="-120"/>
              </a:rPr>
              <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保護政策</a:t>
            </a:r>
          </a:p>
        </p:txBody>
      </p:sp>
      <p:sp>
        <p:nvSpPr>
          <p:cNvPr id="13" name="五邊形 12"/>
          <p:cNvSpPr/>
          <p:nvPr/>
        </p:nvSpPr>
        <p:spPr>
          <a:xfrm>
            <a:off x="3079332" y="4755617"/>
            <a:ext cx="1525137" cy="1190625"/>
          </a:xfrm>
          <a:prstGeom prst="homePlate">
            <a:avLst>
              <a:gd name="adj" fmla="val 195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kern="50" dirty="0">
                <a:solidFill>
                  <a:schemeClr val="tx1"/>
                </a:solidFill>
                <a:effectLst/>
                <a:latin typeface="Times New Roman" panose="02020603050405020304" pitchFamily="18" charset="0"/>
                <a:ea typeface="新細明體" panose="02020500000000000000" pitchFamily="18" charset="-120"/>
              </a:rPr>
              <a:t>(</a:t>
            </a:r>
            <a:r>
              <a:rPr lang="zh-TW" sz="1600" b="1" kern="50" dirty="0">
                <a:solidFill>
                  <a:schemeClr val="tx1"/>
                </a:solidFill>
                <a:effectLst/>
                <a:latin typeface="Times New Roman" panose="02020603050405020304" pitchFamily="18" charset="0"/>
                <a:ea typeface="新細明體" panose="02020500000000000000" pitchFamily="18" charset="-120"/>
              </a:rPr>
              <a:t>二</a:t>
            </a:r>
            <a:r>
              <a:rPr lang="en-US" sz="1600" b="1" kern="50" dirty="0">
                <a:solidFill>
                  <a:schemeClr val="tx1"/>
                </a:solidFill>
                <a:effectLst/>
                <a:latin typeface="Times New Roman" panose="02020603050405020304" pitchFamily="18" charset="0"/>
                <a:ea typeface="新細明體" panose="02020500000000000000" pitchFamily="18" charset="-120"/>
              </a:rPr>
              <a:t>)</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個資清查與</a:t>
            </a:r>
            <a:r>
              <a:rPr lang="en-US" sz="1600" b="1" kern="50" dirty="0">
                <a:solidFill>
                  <a:schemeClr val="tx1"/>
                </a:solidFill>
                <a:effectLst/>
                <a:latin typeface="Times New Roman" panose="02020603050405020304" pitchFamily="18" charset="0"/>
                <a:ea typeface="新細明體" panose="02020500000000000000" pitchFamily="18" charset="-120"/>
              </a:rPr>
              <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風險評鑑</a:t>
            </a:r>
          </a:p>
        </p:txBody>
      </p:sp>
      <p:sp>
        <p:nvSpPr>
          <p:cNvPr id="14" name="五邊形 13"/>
          <p:cNvSpPr/>
          <p:nvPr/>
        </p:nvSpPr>
        <p:spPr>
          <a:xfrm>
            <a:off x="4902801" y="4755617"/>
            <a:ext cx="1508523" cy="1190625"/>
          </a:xfrm>
          <a:prstGeom prst="homePlate">
            <a:avLst>
              <a:gd name="adj" fmla="val 195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kern="50" dirty="0">
                <a:solidFill>
                  <a:schemeClr val="tx1"/>
                </a:solidFill>
                <a:effectLst/>
                <a:latin typeface="Times New Roman" panose="02020603050405020304" pitchFamily="18" charset="0"/>
                <a:ea typeface="新細明體" panose="02020500000000000000" pitchFamily="18" charset="-120"/>
              </a:rPr>
              <a:t>(</a:t>
            </a:r>
            <a:r>
              <a:rPr lang="zh-TW" sz="1600" b="1" kern="50" dirty="0">
                <a:solidFill>
                  <a:schemeClr val="tx1"/>
                </a:solidFill>
                <a:effectLst/>
                <a:latin typeface="Times New Roman" panose="02020603050405020304" pitchFamily="18" charset="0"/>
                <a:ea typeface="新細明體" panose="02020500000000000000" pitchFamily="18" charset="-120"/>
              </a:rPr>
              <a:t>三</a:t>
            </a:r>
            <a:r>
              <a:rPr lang="en-US" sz="1600" b="1" kern="50" dirty="0">
                <a:solidFill>
                  <a:schemeClr val="tx1"/>
                </a:solidFill>
                <a:effectLst/>
                <a:latin typeface="Times New Roman" panose="02020603050405020304" pitchFamily="18" charset="0"/>
                <a:ea typeface="新細明體" panose="02020500000000000000" pitchFamily="18" charset="-120"/>
              </a:rPr>
              <a:t>)</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風險改善</a:t>
            </a:r>
            <a:r>
              <a:rPr lang="en-US" sz="1600" b="1" kern="50" dirty="0">
                <a:solidFill>
                  <a:schemeClr val="tx1"/>
                </a:solidFill>
                <a:effectLst/>
                <a:latin typeface="Times New Roman" panose="02020603050405020304" pitchFamily="18" charset="0"/>
                <a:ea typeface="新細明體" panose="02020500000000000000" pitchFamily="18" charset="-120"/>
              </a:rPr>
              <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方案</a:t>
            </a:r>
          </a:p>
        </p:txBody>
      </p:sp>
      <p:sp>
        <p:nvSpPr>
          <p:cNvPr id="15" name="五邊形 14"/>
          <p:cNvSpPr/>
          <p:nvPr/>
        </p:nvSpPr>
        <p:spPr>
          <a:xfrm>
            <a:off x="6845601" y="4755617"/>
            <a:ext cx="1581967" cy="1190625"/>
          </a:xfrm>
          <a:prstGeom prst="homePlate">
            <a:avLst>
              <a:gd name="adj" fmla="val 195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kern="50" dirty="0">
                <a:solidFill>
                  <a:schemeClr val="tx1"/>
                </a:solidFill>
                <a:effectLst/>
                <a:latin typeface="Times New Roman" panose="02020603050405020304" pitchFamily="18" charset="0"/>
                <a:ea typeface="新細明體" panose="02020500000000000000" pitchFamily="18" charset="-120"/>
              </a:rPr>
              <a:t>(</a:t>
            </a:r>
            <a:r>
              <a:rPr lang="zh-TW" sz="1600" b="1" kern="50" dirty="0">
                <a:solidFill>
                  <a:schemeClr val="tx1"/>
                </a:solidFill>
                <a:effectLst/>
                <a:latin typeface="Times New Roman" panose="02020603050405020304" pitchFamily="18" charset="0"/>
                <a:ea typeface="新細明體" panose="02020500000000000000" pitchFamily="18" charset="-120"/>
              </a:rPr>
              <a:t>四</a:t>
            </a:r>
            <a:r>
              <a:rPr lang="en-US" sz="1600" b="1" kern="50" dirty="0">
                <a:solidFill>
                  <a:schemeClr val="tx1"/>
                </a:solidFill>
                <a:effectLst/>
                <a:latin typeface="Times New Roman" panose="02020603050405020304" pitchFamily="18" charset="0"/>
                <a:ea typeface="新細明體" panose="02020500000000000000" pitchFamily="18" charset="-120"/>
              </a:rPr>
              <a:t>)</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個資管理</a:t>
            </a:r>
            <a:r>
              <a:rPr lang="en-US" sz="1600" b="1" kern="50" dirty="0">
                <a:solidFill>
                  <a:schemeClr val="tx1"/>
                </a:solidFill>
                <a:effectLst/>
                <a:latin typeface="Times New Roman" panose="02020603050405020304" pitchFamily="18" charset="0"/>
                <a:ea typeface="新細明體" panose="02020500000000000000" pitchFamily="18" charset="-120"/>
              </a:rPr>
              <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制度</a:t>
            </a:r>
          </a:p>
        </p:txBody>
      </p:sp>
      <p:sp>
        <p:nvSpPr>
          <p:cNvPr id="16" name="五邊形 15"/>
          <p:cNvSpPr/>
          <p:nvPr/>
        </p:nvSpPr>
        <p:spPr>
          <a:xfrm>
            <a:off x="8861845" y="4742204"/>
            <a:ext cx="1531033" cy="1190625"/>
          </a:xfrm>
          <a:prstGeom prst="homePlate">
            <a:avLst>
              <a:gd name="adj" fmla="val 195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kern="50" dirty="0">
                <a:solidFill>
                  <a:schemeClr val="tx1"/>
                </a:solidFill>
                <a:effectLst/>
                <a:latin typeface="Times New Roman" panose="02020603050405020304" pitchFamily="18" charset="0"/>
                <a:ea typeface="新細明體" panose="02020500000000000000" pitchFamily="18" charset="-120"/>
              </a:rPr>
              <a:t>(</a:t>
            </a:r>
            <a:r>
              <a:rPr lang="zh-TW" sz="1600" b="1" kern="50" dirty="0">
                <a:solidFill>
                  <a:schemeClr val="tx1"/>
                </a:solidFill>
                <a:effectLst/>
                <a:latin typeface="Times New Roman" panose="02020603050405020304" pitchFamily="18" charset="0"/>
                <a:ea typeface="新細明體" panose="02020500000000000000" pitchFamily="18" charset="-120"/>
              </a:rPr>
              <a:t>五</a:t>
            </a:r>
            <a:r>
              <a:rPr lang="en-US" sz="1600" b="1" kern="50" dirty="0">
                <a:solidFill>
                  <a:schemeClr val="tx1"/>
                </a:solidFill>
                <a:effectLst/>
                <a:latin typeface="Times New Roman" panose="02020603050405020304" pitchFamily="18" charset="0"/>
                <a:ea typeface="新細明體" panose="02020500000000000000" pitchFamily="18" charset="-120"/>
              </a:rPr>
              <a:t>)</a:t>
            </a:r>
            <a:br>
              <a:rPr lang="en-US" sz="1600" b="1" kern="50" dirty="0">
                <a:solidFill>
                  <a:schemeClr val="tx1"/>
                </a:solidFill>
                <a:effectLst/>
                <a:latin typeface="Times New Roman" panose="02020603050405020304" pitchFamily="18" charset="0"/>
                <a:ea typeface="新細明體" panose="02020500000000000000" pitchFamily="18" charset="-120"/>
              </a:rPr>
            </a:br>
            <a:r>
              <a:rPr lang="zh-TW" sz="1600" b="1" kern="50" dirty="0">
                <a:solidFill>
                  <a:schemeClr val="tx1"/>
                </a:solidFill>
                <a:effectLst/>
                <a:latin typeface="Times New Roman" panose="02020603050405020304" pitchFamily="18" charset="0"/>
                <a:ea typeface="新細明體" panose="02020500000000000000" pitchFamily="18" charset="-120"/>
              </a:rPr>
              <a:t>監控與稽核</a:t>
            </a:r>
          </a:p>
        </p:txBody>
      </p:sp>
      <p:pic>
        <p:nvPicPr>
          <p:cNvPr id="17" name="圖片 16"/>
          <p:cNvPicPr/>
          <p:nvPr/>
        </p:nvPicPr>
        <p:blipFill rotWithShape="1">
          <a:blip r:embed="rId2">
            <a:extLst>
              <a:ext uri="{28A0092B-C50C-407E-A947-70E740481C1C}">
                <a14:useLocalDpi xmlns:a14="http://schemas.microsoft.com/office/drawing/2010/main" val="0"/>
              </a:ext>
            </a:extLst>
          </a:blip>
          <a:srcRect t="26144" b="27451"/>
          <a:stretch/>
        </p:blipFill>
        <p:spPr bwMode="auto">
          <a:xfrm>
            <a:off x="6638224" y="2043255"/>
            <a:ext cx="2339903" cy="601471"/>
          </a:xfrm>
          <a:prstGeom prst="rect">
            <a:avLst/>
          </a:prstGeom>
          <a:ln>
            <a:noFill/>
          </a:ln>
          <a:extLst>
            <a:ext uri="{53640926-AAD7-44D8-BBD7-CCE9431645EC}">
              <a14:shadowObscured xmlns:a14="http://schemas.microsoft.com/office/drawing/2010/main"/>
            </a:ext>
          </a:extLst>
        </p:spPr>
      </p:pic>
      <p:pic>
        <p:nvPicPr>
          <p:cNvPr id="18" name="圖片 17"/>
          <p:cNvPicPr>
            <a:picLocks noChangeAspect="1"/>
          </p:cNvPicPr>
          <p:nvPr/>
        </p:nvPicPr>
        <p:blipFill>
          <a:blip r:embed="rId3"/>
          <a:stretch>
            <a:fillRect/>
          </a:stretch>
        </p:blipFill>
        <p:spPr>
          <a:xfrm>
            <a:off x="9143135" y="2043255"/>
            <a:ext cx="2210665" cy="1160636"/>
          </a:xfrm>
          <a:prstGeom prst="rect">
            <a:avLst/>
          </a:prstGeom>
        </p:spPr>
      </p:pic>
      <p:sp>
        <p:nvSpPr>
          <p:cNvPr id="19" name="矩形 18"/>
          <p:cNvSpPr/>
          <p:nvPr/>
        </p:nvSpPr>
        <p:spPr>
          <a:xfrm>
            <a:off x="6736365" y="2644726"/>
            <a:ext cx="2241762" cy="187575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zh-TW" altLang="en-US"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rPr>
              <a:t>適法性查檢</a:t>
            </a:r>
            <a:endParaRPr kumimoji="0" lang="en-US" altLang="zh-TW"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zh-TW" altLang="en-US"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rPr>
              <a:t>適法性顧問</a:t>
            </a:r>
            <a:endParaRPr kumimoji="0" lang="en-US" altLang="zh-TW"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zh-TW" altLang="en-US"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rPr>
              <a:t>個資委外稽核</a:t>
            </a:r>
            <a:endParaRPr kumimoji="0" lang="en-US" altLang="zh-TW"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r>
              <a:rPr kumimoji="0" lang="zh-TW" altLang="en-US"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rPr>
              <a:t>管理制度導入</a:t>
            </a:r>
            <a:endParaRPr kumimoji="0" lang="en-US" altLang="zh-TW"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tabLst/>
              <a:defRPr/>
            </a:pPr>
            <a:endParaRPr kumimoji="0" lang="zh-TW" altLang="en-US" sz="2000" b="0" i="0" u="none" strike="noStrike" kern="0" cap="none" spc="0" normalizeH="0" baseline="0" noProof="0" dirty="0" smtClean="0">
              <a:ln>
                <a:noFill/>
              </a:ln>
              <a:solidFill>
                <a:prstClr val="black"/>
              </a:solidFill>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2085666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東吳專案作業規劃階段圖</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24489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72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2740</Words>
  <Application>Microsoft Office PowerPoint</Application>
  <PresentationFormat>寬螢幕</PresentationFormat>
  <Paragraphs>530</Paragraphs>
  <Slides>33</Slides>
  <Notes>0</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33</vt:i4>
      </vt:variant>
    </vt:vector>
  </HeadingPairs>
  <TitlesOfParts>
    <vt:vector size="45" baseType="lpstr">
      <vt:lpstr>宋体</vt:lpstr>
      <vt:lpstr>微軟正黑體</vt:lpstr>
      <vt:lpstr>新細明體</vt:lpstr>
      <vt:lpstr>標楷體</vt:lpstr>
      <vt:lpstr>Arial</vt:lpstr>
      <vt:lpstr>Calibri</vt:lpstr>
      <vt:lpstr>Calibri Light</vt:lpstr>
      <vt:lpstr>Times New Roman</vt:lpstr>
      <vt:lpstr>Wingdings</vt:lpstr>
      <vt:lpstr>Office 佈景主題</vt:lpstr>
      <vt:lpstr>Office 主题</vt:lpstr>
      <vt:lpstr>1_Office 主题</vt:lpstr>
      <vt:lpstr>PowerPoint 簡報</vt:lpstr>
      <vt:lpstr>報告大綱</vt:lpstr>
      <vt:lpstr>教育部大專校院統合視導訪視表</vt:lpstr>
      <vt:lpstr>PowerPoint 簡報</vt:lpstr>
      <vt:lpstr>PowerPoint 簡報</vt:lpstr>
      <vt:lpstr>PowerPoint 簡報</vt:lpstr>
      <vt:lpstr>東吳專案規畫目標</vt:lpstr>
      <vt:lpstr>東吳專案執行範圍</vt:lpstr>
      <vt:lpstr>東吳專案作業規劃階段圖</vt:lpstr>
      <vt:lpstr>教育訓練</vt:lpstr>
      <vt:lpstr>個資清查與風險評鑑</vt:lpstr>
      <vt:lpstr>個資清查表</vt:lpstr>
      <vt:lpstr>風險評鑑表</vt:lpstr>
      <vt:lpstr>PowerPoint 簡報</vt:lpstr>
      <vt:lpstr>哪個較重要？</vt:lpstr>
      <vt:lpstr>大學常見的個資違法問題</vt:lpstr>
      <vt:lpstr>大學常見的個資違法問題</vt:lpstr>
      <vt:lpstr>大學常見的個資違法問題</vt:lpstr>
      <vt:lpstr>大學常見的個資違法問題</vt:lpstr>
      <vt:lpstr>大學常見的個資違法問題</vt:lpstr>
      <vt:lpstr>大學常見的個資違法問題</vt:lpstr>
      <vt:lpstr>適法性查檢以矯正違法</vt:lpstr>
      <vt:lpstr>該怎麼做才不觸法？</vt:lpstr>
      <vt:lpstr>管理制度建置以降低風險</vt:lpstr>
      <vt:lpstr>管理制度建置以降低風險</vt:lpstr>
      <vt:lpstr>作業時程預估</vt:lpstr>
      <vt:lpstr>效益評估</vt:lpstr>
      <vt:lpstr>PowerPoint 簡報</vt:lpstr>
      <vt:lpstr>個資法543</vt:lpstr>
      <vt:lpstr>5個方向</vt:lpstr>
      <vt:lpstr>4大原則</vt:lpstr>
      <vt:lpstr>4大原則：4)妥善保管</vt:lpstr>
      <vt:lpstr>3不3要</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電子計算機中心余啟民</dc:creator>
  <cp:lastModifiedBy>電子計算機中心余啟民</cp:lastModifiedBy>
  <cp:revision>24</cp:revision>
  <dcterms:created xsi:type="dcterms:W3CDTF">2015-10-23T01:23:54Z</dcterms:created>
  <dcterms:modified xsi:type="dcterms:W3CDTF">2015-11-17T09:24:25Z</dcterms:modified>
</cp:coreProperties>
</file>